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Roboto"/>
      <p:regular r:id="rId48"/>
      <p:bold r:id="rId49"/>
      <p:italic r:id="rId50"/>
      <p:boldItalic r:id="rId51"/>
    </p:embeddedFont>
    <p:embeddedFont>
      <p:font typeface="Montserrat"/>
      <p:regular r:id="rId52"/>
      <p:bold r:id="rId53"/>
      <p:italic r:id="rId54"/>
      <p:boldItalic r:id="rId55"/>
    </p:embeddedFont>
    <p:embeddedFont>
      <p:font typeface="Fira Sans Extra Condensed Medium"/>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25C363-9082-4B76-94CB-EDDBB26C508E}">
  <a:tblStyle styleId="{9625C363-9082-4B76-94CB-EDDBB26C50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Raleway-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5.xml"/><Relationship Id="rId55" Type="http://schemas.openxmlformats.org/officeDocument/2006/relationships/font" Target="fonts/Montserrat-boldItalic.fntdata"/><Relationship Id="rId10" Type="http://schemas.openxmlformats.org/officeDocument/2006/relationships/slide" Target="slides/slide4.xml"/><Relationship Id="rId54" Type="http://schemas.openxmlformats.org/officeDocument/2006/relationships/font" Target="fonts/Montserrat-italic.fntdata"/><Relationship Id="rId13" Type="http://schemas.openxmlformats.org/officeDocument/2006/relationships/slide" Target="slides/slide7.xml"/><Relationship Id="rId57" Type="http://schemas.openxmlformats.org/officeDocument/2006/relationships/font" Target="fonts/FiraSansExtraCondensedMedium-bold.fntdata"/><Relationship Id="rId12" Type="http://schemas.openxmlformats.org/officeDocument/2006/relationships/slide" Target="slides/slide6.xml"/><Relationship Id="rId56" Type="http://schemas.openxmlformats.org/officeDocument/2006/relationships/font" Target="fonts/FiraSansExtraCondensedMedium-regular.fntdata"/><Relationship Id="rId15" Type="http://schemas.openxmlformats.org/officeDocument/2006/relationships/slide" Target="slides/slide9.xml"/><Relationship Id="rId59" Type="http://schemas.openxmlformats.org/officeDocument/2006/relationships/font" Target="fonts/FiraSansExtraCondensedMedium-boldItalic.fntdata"/><Relationship Id="rId14" Type="http://schemas.openxmlformats.org/officeDocument/2006/relationships/slide" Target="slides/slide8.xml"/><Relationship Id="rId58" Type="http://schemas.openxmlformats.org/officeDocument/2006/relationships/font" Target="fonts/FiraSansExtraCondensed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a7094ac2a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a7094ac2a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2bf2fd7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2bf2fd7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a7094ac2a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a7094ac2a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a7094ac2a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a7094ac2a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a514e8245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a514e8245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a7094ac2a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a7094ac2a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a7094ac2a_9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da7094ac2a_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6a514e82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6a514e82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a7094ac2a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a7094ac2a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a7094ac2a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da7094ac2a_5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a7094ac2a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da7094ac2a_5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a7094ac2a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da7094ac2a_5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a7094ac2a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da7094ac2a_5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a7094ac2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da7094ac2a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199712b5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d199712b5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a514e824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a514e824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9b321ab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9b321ab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a514e8245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a514e8245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a394447e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6a394447e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c0e7647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c0e7647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6a3e6f85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6a3e6f85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a514e8245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a514e8245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a514e8245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a514e8245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a514e824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a514e824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2be65cd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f2be65cd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a1c52cd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6a1c52cd5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165b0f3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d165b0f3e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2be65cda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f2be65cda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165b0f3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d165b0f3ee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C4587"/>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C458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researchgate.net/profile/Alghaliya-Alrubkhi/publication/317357966_Land_Use_Change_Analysis_and_Modeling_Using_Open_Source_QGIS_Case_Study_Boasher_Willayat/links/593665ac45851553b609b504/Land-Use-Change-Analysis-and-Modeling-Using-Open-Source-QGIS-Case-Study-Boasher-Willayat.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ataspace.copernicus.eu/explore-data/data-collections/sentinel-data/sentinel-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drivelink.com"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link.springer.com/article/10.1007/s11356-023-30990-y" TargetMode="External"/><Relationship Id="rId4" Type="http://schemas.openxmlformats.org/officeDocument/2006/relationships/hyperlink" Target="https://isprs-archives.copernicus.org/articles/XLII-1-W2/13/2019/isprs-archives-XLII-1-W2-13-2019.pdf" TargetMode="External"/><Relationship Id="rId5" Type="http://schemas.openxmlformats.org/officeDocument/2006/relationships/hyperlink" Target="https://www.semanticscholar.org/paper/Land-Cover-Classification-by-using-Sentinel-2-A-in-Nezhad-Heydari/05ba7b7f0941d88c2d1bdd395bc998be07da5719" TargetMode="External"/><Relationship Id="rId6" Type="http://schemas.openxmlformats.org/officeDocument/2006/relationships/hyperlink" Target="https://isprs-archives.copernicus.org/articles/XLII-4-W6/91/2017/isprs-archives-XLII-4-W6-91-2017.pdf" TargetMode="External"/><Relationship Id="rId7" Type="http://schemas.openxmlformats.org/officeDocument/2006/relationships/hyperlink" Target="https://www.researchgate.net/profile/Alghaliya-Alrubkhi/publication/317357966_Land_Use_Change_Analysis_and_Modeling_Using_Open_Source_QGIS_Case_Study_Boasher_Willayat/links/593665ac45851553b609b504/Land-Use-Change-Analysis-and-Modeling-Using-Open-Source-QGIS-Case-Study-Boasher-Willayat.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researchgate.net/publication/327551472_Random_Forest_Classification_using_Sentinel-1_and_Sentinel-2_series_for_vegetation_monitoring_in_the_Pays_de_Brest_France" TargetMode="External"/><Relationship Id="rId4" Type="http://schemas.openxmlformats.org/officeDocument/2006/relationships/hyperlink" Target="https://www.dlr.de/eoc/en/Portaldata/60/Resources/dokumente/5_tech_mod/atcor3_manual_2012.pdf" TargetMode="External"/><Relationship Id="rId9" Type="http://schemas.openxmlformats.org/officeDocument/2006/relationships/hyperlink" Target="https://www.mdpi.com/2079-9292/11/3/431" TargetMode="External"/><Relationship Id="rId5" Type="http://schemas.openxmlformats.org/officeDocument/2006/relationships/hyperlink" Target="https://sentinels.copernicus.eu/web/sentinel/technical-guides/sentinel-2-msi/level-2a/algorithm-overview" TargetMode="External"/><Relationship Id="rId6" Type="http://schemas.openxmlformats.org/officeDocument/2006/relationships/hyperlink" Target="https://sentinels.copernicus.eu/web/sentinel/technical-guides/sentinel-2-msi/level-2a/algorithm-overview" TargetMode="External"/><Relationship Id="rId7" Type="http://schemas.openxmlformats.org/officeDocument/2006/relationships/hyperlink" Target="https://faculty.kutztown.edu/parson/fall2019/Fall2019Kappa.html" TargetMode="External"/><Relationship Id="rId8" Type="http://schemas.openxmlformats.org/officeDocument/2006/relationships/hyperlink" Target="https://www.slideshare.net/kdough03/data-vizwithgis-ili2013"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slideshare.net/kdough03/data-vizwithgis-ili2013"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isprs-archives.copernicus.org/articles/XLII-1-W2/13/2019/isprs-archives-XLII-1-W2-13-2019.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semanticscholar.org/paper/Land-Cover-Classification-by-using-Sentinel-2-A-in-Nezhad-Heydari/05ba7b7f0941d88c2d1bdd395bc998be07da571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link.springer.com/article/10.1007/s11356-023-30990-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isprs-archives.copernicus.org/articles/XLII-4-W6/91/2017/isprs-archives-XLII-4-W6-91-2017.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645425" y="2142250"/>
            <a:ext cx="6463800" cy="80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600" u="none" cap="none" strike="noStrike">
                <a:solidFill>
                  <a:srgbClr val="FFFFFF"/>
                </a:solidFill>
              </a:rPr>
              <a:t>Geospatial Data Analysis of Pray</a:t>
            </a:r>
            <a:r>
              <a:rPr b="1" lang="en" sz="2600">
                <a:solidFill>
                  <a:srgbClr val="FFFFFF"/>
                </a:solidFill>
              </a:rPr>
              <a:t>agraj </a:t>
            </a:r>
            <a:endParaRPr b="1" i="0" sz="2600" u="none" cap="none" strike="noStrike">
              <a:solidFill>
                <a:srgbClr val="FFFFFF"/>
              </a:solidFill>
            </a:endParaRPr>
          </a:p>
        </p:txBody>
      </p:sp>
      <p:sp>
        <p:nvSpPr>
          <p:cNvPr id="55" name="Google Shape;55;p13"/>
          <p:cNvSpPr txBox="1"/>
          <p:nvPr/>
        </p:nvSpPr>
        <p:spPr>
          <a:xfrm>
            <a:off x="1373641" y="467475"/>
            <a:ext cx="6901500" cy="1489500"/>
          </a:xfrm>
          <a:prstGeom prst="rect">
            <a:avLst/>
          </a:prstGeom>
          <a:noFill/>
          <a:ln>
            <a:noFill/>
          </a:ln>
        </p:spPr>
        <p:txBody>
          <a:bodyPr anchorCtr="0" anchor="ctr" bIns="0" lIns="0" spcFirstLastPara="1" rIns="0" wrap="square" tIns="13325">
            <a:noAutofit/>
          </a:bodyPr>
          <a:lstStyle/>
          <a:p>
            <a:pPr indent="0" lvl="0" marL="12700" marR="0" rtl="0" algn="ctr">
              <a:lnSpc>
                <a:spcPct val="118642"/>
              </a:lnSpc>
              <a:spcBef>
                <a:spcPts val="0"/>
              </a:spcBef>
              <a:spcAft>
                <a:spcPts val="0"/>
              </a:spcAft>
              <a:buClr>
                <a:srgbClr val="000000"/>
              </a:buClr>
              <a:buSzPts val="3000"/>
              <a:buFont typeface="Arial"/>
              <a:buNone/>
            </a:pPr>
            <a:r>
              <a:rPr b="1" i="0" lang="en" sz="2900" u="none" cap="none" strike="noStrike">
                <a:solidFill>
                  <a:srgbClr val="00D9FD"/>
                </a:solidFill>
              </a:rPr>
              <a:t>Indian Institute of Information Technology Allahabad</a:t>
            </a:r>
            <a:endParaRPr b="1" i="0" sz="2900" u="none" cap="none" strike="noStrike">
              <a:solidFill>
                <a:srgbClr val="00D9FD"/>
              </a:solidFill>
            </a:endParaRPr>
          </a:p>
          <a:p>
            <a:pPr indent="0" lvl="0" marL="12700" marR="0" rtl="0" algn="ctr">
              <a:lnSpc>
                <a:spcPct val="118642"/>
              </a:lnSpc>
              <a:spcBef>
                <a:spcPts val="0"/>
              </a:spcBef>
              <a:spcAft>
                <a:spcPts val="0"/>
              </a:spcAft>
              <a:buClr>
                <a:srgbClr val="000000"/>
              </a:buClr>
              <a:buSzPts val="1800"/>
              <a:buFont typeface="Arial"/>
              <a:buNone/>
            </a:pPr>
            <a:r>
              <a:rPr i="1" lang="en" sz="1700" u="none" cap="none" strike="noStrike">
                <a:solidFill>
                  <a:srgbClr val="00D9FD"/>
                </a:solidFill>
              </a:rPr>
              <a:t>Prayagraj (UP) India</a:t>
            </a:r>
            <a:endParaRPr i="1" sz="1700" u="none" cap="none" strike="noStrike">
              <a:solidFill>
                <a:srgbClr val="00D9FD"/>
              </a:solidFill>
            </a:endParaRPr>
          </a:p>
        </p:txBody>
      </p:sp>
      <p:pic>
        <p:nvPicPr>
          <p:cNvPr id="56" name="Google Shape;56;p13"/>
          <p:cNvPicPr preferRelativeResize="0"/>
          <p:nvPr/>
        </p:nvPicPr>
        <p:blipFill rotWithShape="1">
          <a:blip r:embed="rId3">
            <a:alphaModFix/>
          </a:blip>
          <a:srcRect b="0" l="0" r="0" t="0"/>
          <a:stretch/>
        </p:blipFill>
        <p:spPr>
          <a:xfrm>
            <a:off x="351318" y="205492"/>
            <a:ext cx="1294114" cy="1446175"/>
          </a:xfrm>
          <a:prstGeom prst="rect">
            <a:avLst/>
          </a:prstGeom>
          <a:noFill/>
          <a:ln cap="flat" cmpd="sng" w="9525">
            <a:solidFill>
              <a:srgbClr val="00FF00"/>
            </a:solidFill>
            <a:prstDash val="solid"/>
            <a:round/>
            <a:headEnd len="sm" w="sm" type="none"/>
            <a:tailEnd len="sm" w="sm" type="none"/>
          </a:ln>
        </p:spPr>
      </p:pic>
      <p:sp>
        <p:nvSpPr>
          <p:cNvPr id="57" name="Google Shape;57;p13"/>
          <p:cNvSpPr txBox="1"/>
          <p:nvPr/>
        </p:nvSpPr>
        <p:spPr>
          <a:xfrm>
            <a:off x="672193" y="3130936"/>
            <a:ext cx="4308900" cy="1569900"/>
          </a:xfrm>
          <a:prstGeom prst="rect">
            <a:avLst/>
          </a:prstGeom>
          <a:noFill/>
          <a:ln>
            <a:noFill/>
          </a:ln>
        </p:spPr>
        <p:txBody>
          <a:bodyPr anchorCtr="0" anchor="ctr" bIns="0" lIns="0" spcFirstLastPara="1" rIns="0" wrap="square" tIns="13325">
            <a:noAutofit/>
          </a:bodyPr>
          <a:lstStyle/>
          <a:p>
            <a:pPr indent="0" lvl="0" marL="0" marR="0" rtl="0" algn="l">
              <a:lnSpc>
                <a:spcPct val="100000"/>
              </a:lnSpc>
              <a:spcBef>
                <a:spcPts val="400"/>
              </a:spcBef>
              <a:spcAft>
                <a:spcPts val="0"/>
              </a:spcAft>
              <a:buClr>
                <a:srgbClr val="000000"/>
              </a:buClr>
              <a:buSzPts val="1500"/>
              <a:buFont typeface="Arial"/>
              <a:buNone/>
            </a:pPr>
            <a:r>
              <a:rPr b="1" i="1" lang="en" sz="1500" u="none" cap="none" strike="noStrike">
                <a:solidFill>
                  <a:srgbClr val="00D9FD"/>
                </a:solidFill>
              </a:rPr>
              <a:t>Group Members:</a:t>
            </a:r>
            <a:endParaRPr b="1" i="1" sz="1500">
              <a:solidFill>
                <a:srgbClr val="00D9FD"/>
              </a:solidFill>
            </a:endParaRPr>
          </a:p>
          <a:p>
            <a:pPr indent="0" lvl="0" marL="0" marR="1057275" rtl="0" algn="l">
              <a:lnSpc>
                <a:spcPct val="114999"/>
              </a:lnSpc>
              <a:spcBef>
                <a:spcPts val="0"/>
              </a:spcBef>
              <a:spcAft>
                <a:spcPts val="0"/>
              </a:spcAft>
              <a:buClr>
                <a:schemeClr val="dk1"/>
              </a:buClr>
              <a:buSzPts val="1500"/>
              <a:buFont typeface="Arial"/>
              <a:buNone/>
            </a:pPr>
            <a:r>
              <a:rPr b="1" i="1" lang="en" sz="1500" u="none" cap="none" strike="noStrike">
                <a:solidFill>
                  <a:srgbClr val="FFFFFF"/>
                </a:solidFill>
              </a:rPr>
              <a:t>Shubham Kumar (IIT2020007) </a:t>
            </a:r>
            <a:endParaRPr b="1" i="1" sz="1500" u="none" cap="none" strike="noStrike">
              <a:solidFill>
                <a:srgbClr val="FFFFFF"/>
              </a:solidFill>
            </a:endParaRPr>
          </a:p>
          <a:p>
            <a:pPr indent="0" lvl="0" marL="0" marR="0" rtl="0" algn="l">
              <a:lnSpc>
                <a:spcPct val="100000"/>
              </a:lnSpc>
              <a:spcBef>
                <a:spcPts val="400"/>
              </a:spcBef>
              <a:spcAft>
                <a:spcPts val="0"/>
              </a:spcAft>
              <a:buClr>
                <a:srgbClr val="000000"/>
              </a:buClr>
              <a:buSzPts val="1500"/>
              <a:buFont typeface="Arial"/>
              <a:buNone/>
            </a:pPr>
            <a:r>
              <a:rPr b="1" i="1" lang="en" sz="1500" u="none" cap="none" strike="noStrike">
                <a:solidFill>
                  <a:srgbClr val="FFFFFF"/>
                </a:solidFill>
              </a:rPr>
              <a:t>Anoop Kumar (IIT2020</a:t>
            </a:r>
            <a:r>
              <a:rPr b="1" i="1" lang="en" sz="1500">
                <a:solidFill>
                  <a:srgbClr val="FFFFFF"/>
                </a:solidFill>
              </a:rPr>
              <a:t>020)</a:t>
            </a:r>
            <a:endParaRPr b="1" i="1" sz="1500" u="none" cap="none" strike="noStrike">
              <a:solidFill>
                <a:srgbClr val="00D9FD"/>
              </a:solidFill>
            </a:endParaRPr>
          </a:p>
          <a:p>
            <a:pPr indent="0" lvl="0" marL="0" marR="0" rtl="0" algn="l">
              <a:lnSpc>
                <a:spcPct val="100000"/>
              </a:lnSpc>
              <a:spcBef>
                <a:spcPts val="400"/>
              </a:spcBef>
              <a:spcAft>
                <a:spcPts val="0"/>
              </a:spcAft>
              <a:buClr>
                <a:srgbClr val="000000"/>
              </a:buClr>
              <a:buSzPts val="1500"/>
              <a:buFont typeface="Arial"/>
              <a:buNone/>
            </a:pPr>
            <a:r>
              <a:rPr b="1" i="1" lang="en" sz="1500" u="none" cap="none" strike="noStrike">
                <a:solidFill>
                  <a:schemeClr val="lt1"/>
                </a:solidFill>
              </a:rPr>
              <a:t>Shashikant Thakur (IIT2020024)</a:t>
            </a:r>
            <a:endParaRPr b="1" i="1" sz="1500" u="none" cap="none" strike="noStrike">
              <a:solidFill>
                <a:srgbClr val="FFFFFF"/>
              </a:solidFill>
            </a:endParaRPr>
          </a:p>
        </p:txBody>
      </p:sp>
      <p:sp>
        <p:nvSpPr>
          <p:cNvPr id="58" name="Google Shape;58;p13"/>
          <p:cNvSpPr txBox="1"/>
          <p:nvPr/>
        </p:nvSpPr>
        <p:spPr>
          <a:xfrm>
            <a:off x="6037622" y="3188330"/>
            <a:ext cx="2776800" cy="86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1" lang="en" sz="1500" u="none" cap="none" strike="noStrike">
                <a:solidFill>
                  <a:srgbClr val="00D9FD"/>
                </a:solidFill>
              </a:rPr>
              <a:t>Supervised By :  </a:t>
            </a:r>
            <a:endParaRPr b="1" i="1" sz="1500">
              <a:solidFill>
                <a:srgbClr val="00D9FD"/>
              </a:solidFill>
            </a:endParaRPr>
          </a:p>
          <a:p>
            <a:pPr indent="0" lvl="0" marL="0" marR="0" rtl="0" algn="l">
              <a:lnSpc>
                <a:spcPct val="100000"/>
              </a:lnSpc>
              <a:spcBef>
                <a:spcPts val="0"/>
              </a:spcBef>
              <a:spcAft>
                <a:spcPts val="0"/>
              </a:spcAft>
              <a:buClr>
                <a:srgbClr val="000000"/>
              </a:buClr>
              <a:buSzPts val="1500"/>
              <a:buFont typeface="Arial"/>
              <a:buNone/>
            </a:pPr>
            <a:r>
              <a:rPr b="1" i="1" lang="en" sz="1500">
                <a:solidFill>
                  <a:schemeClr val="lt1"/>
                </a:solidFill>
              </a:rPr>
              <a:t>Dr</a:t>
            </a:r>
            <a:r>
              <a:rPr b="1" i="1" lang="en" sz="1500" u="none" cap="none" strike="noStrike">
                <a:solidFill>
                  <a:schemeClr val="lt1"/>
                </a:solidFill>
              </a:rPr>
              <a:t>. </a:t>
            </a:r>
            <a:r>
              <a:rPr b="1" i="1" lang="en" sz="1500">
                <a:solidFill>
                  <a:schemeClr val="lt1"/>
                </a:solidFill>
              </a:rPr>
              <a:t>Triloki</a:t>
            </a:r>
            <a:r>
              <a:rPr b="1" i="1" lang="en" sz="1500" u="none" cap="none" strike="noStrike">
                <a:solidFill>
                  <a:schemeClr val="lt1"/>
                </a:solidFill>
              </a:rPr>
              <a:t> Pant </a:t>
            </a:r>
            <a:endParaRPr b="1" i="1" sz="1500" u="none" cap="none" strike="noStrike">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78" name="Shape 178"/>
        <p:cNvGrpSpPr/>
        <p:nvPr/>
      </p:nvGrpSpPr>
      <p:grpSpPr>
        <a:xfrm>
          <a:off x="0" y="0"/>
          <a:ext cx="0" cy="0"/>
          <a:chOff x="0" y="0"/>
          <a:chExt cx="0" cy="0"/>
        </a:xfrm>
      </p:grpSpPr>
      <p:sp>
        <p:nvSpPr>
          <p:cNvPr id="179" name="Google Shape;179;p22"/>
          <p:cNvSpPr txBox="1"/>
          <p:nvPr>
            <p:ph type="ctrTitle"/>
          </p:nvPr>
        </p:nvSpPr>
        <p:spPr>
          <a:xfrm>
            <a:off x="442250" y="193375"/>
            <a:ext cx="7707600" cy="45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lang="en" sz="3000">
                <a:solidFill>
                  <a:srgbClr val="00D9FD"/>
                </a:solidFill>
              </a:rPr>
              <a:t>Literature Review</a:t>
            </a:r>
            <a:endParaRPr b="1" sz="3000">
              <a:solidFill>
                <a:srgbClr val="00D9FD"/>
              </a:solidFill>
            </a:endParaRPr>
          </a:p>
        </p:txBody>
      </p:sp>
      <p:sp>
        <p:nvSpPr>
          <p:cNvPr id="180" name="Google Shape;180;p22"/>
          <p:cNvSpPr txBox="1"/>
          <p:nvPr>
            <p:ph idx="1" type="subTitle"/>
          </p:nvPr>
        </p:nvSpPr>
        <p:spPr>
          <a:xfrm>
            <a:off x="306900" y="779050"/>
            <a:ext cx="8530200" cy="43257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00000"/>
              </a:lnSpc>
              <a:spcBef>
                <a:spcPts val="0"/>
              </a:spcBef>
              <a:spcAft>
                <a:spcPts val="0"/>
              </a:spcAft>
              <a:buSzPct val="225812"/>
              <a:buNone/>
            </a:pPr>
            <a:r>
              <a:rPr lang="en" sz="1600">
                <a:solidFill>
                  <a:schemeClr val="lt1"/>
                </a:solidFill>
              </a:rPr>
              <a:t>    </a:t>
            </a:r>
            <a:r>
              <a:rPr b="1" lang="en" sz="1600">
                <a:solidFill>
                  <a:srgbClr val="D5A6BD"/>
                </a:solidFill>
              </a:rPr>
              <a:t> </a:t>
            </a:r>
            <a:r>
              <a:rPr b="1" lang="en" sz="1600">
                <a:solidFill>
                  <a:srgbClr val="00D9FD"/>
                </a:solidFill>
              </a:rPr>
              <a:t> </a:t>
            </a:r>
            <a:r>
              <a:rPr b="1" lang="en" sz="1600" u="sng">
                <a:solidFill>
                  <a:srgbClr val="00D9FD"/>
                </a:solidFill>
                <a:hlinkClick r:id="rId3">
                  <a:extLst>
                    <a:ext uri="{A12FA001-AC4F-418D-AE19-62706E023703}">
                      <ahyp:hlinkClr val="tx"/>
                    </a:ext>
                  </a:extLst>
                </a:hlinkClick>
              </a:rPr>
              <a:t>Land-Use-Change-Analysis-and-Modeling-Using-Open-Source-QGIS</a:t>
            </a:r>
            <a:endParaRPr b="1">
              <a:solidFill>
                <a:srgbClr val="00D9FD"/>
              </a:solidFill>
            </a:endParaRPr>
          </a:p>
          <a:p>
            <a:pPr indent="0" lvl="0" marL="0" rtl="0" algn="l">
              <a:lnSpc>
                <a:spcPct val="100000"/>
              </a:lnSpc>
              <a:spcBef>
                <a:spcPts val="0"/>
              </a:spcBef>
              <a:spcAft>
                <a:spcPts val="0"/>
              </a:spcAft>
              <a:buSzPct val="225812"/>
              <a:buNone/>
            </a:pPr>
            <a:r>
              <a:t/>
            </a:r>
            <a:endParaRPr sz="1600">
              <a:solidFill>
                <a:schemeClr val="lt1"/>
              </a:solidFill>
            </a:endParaRPr>
          </a:p>
          <a:p>
            <a:pPr indent="-322580" lvl="0" marL="457200" rtl="0" algn="l">
              <a:spcBef>
                <a:spcPts val="0"/>
              </a:spcBef>
              <a:spcAft>
                <a:spcPts val="0"/>
              </a:spcAft>
              <a:buClr>
                <a:schemeClr val="lt1"/>
              </a:buClr>
              <a:buSzPct val="100000"/>
              <a:buChar char="●"/>
            </a:pPr>
            <a:r>
              <a:rPr lang="en" sz="1600">
                <a:solidFill>
                  <a:srgbClr val="00D9FD"/>
                </a:solidFill>
              </a:rPr>
              <a:t>Objective</a:t>
            </a:r>
            <a:r>
              <a:rPr lang="en" sz="1600">
                <a:solidFill>
                  <a:schemeClr val="lt1"/>
                </a:solidFill>
              </a:rPr>
              <a:t>: Analyze land use changes in Boasher Willayat ,Oman (2000-2010) using QGIS.</a:t>
            </a:r>
            <a:endParaRPr sz="1600">
              <a:solidFill>
                <a:schemeClr val="lt1"/>
              </a:solidFill>
            </a:endParaRPr>
          </a:p>
          <a:p>
            <a:pPr indent="0" lvl="0" marL="0" rtl="0" algn="l">
              <a:spcBef>
                <a:spcPts val="0"/>
              </a:spcBef>
              <a:spcAft>
                <a:spcPts val="0"/>
              </a:spcAft>
              <a:buClr>
                <a:schemeClr val="dk1"/>
              </a:buClr>
              <a:buSzPct val="68750"/>
              <a:buFont typeface="Arial"/>
              <a:buNone/>
            </a:pPr>
            <a:r>
              <a:rPr lang="en" sz="1600">
                <a:solidFill>
                  <a:schemeClr val="lt1"/>
                </a:solidFill>
              </a:rPr>
              <a:t>  </a:t>
            </a:r>
            <a:endParaRPr sz="1600">
              <a:solidFill>
                <a:schemeClr val="lt1"/>
              </a:solidFill>
            </a:endParaRPr>
          </a:p>
          <a:p>
            <a:pPr indent="-322580" lvl="0" marL="457200" rtl="0" algn="l">
              <a:spcBef>
                <a:spcPts val="0"/>
              </a:spcBef>
              <a:spcAft>
                <a:spcPts val="0"/>
              </a:spcAft>
              <a:buClr>
                <a:schemeClr val="lt1"/>
              </a:buClr>
              <a:buSzPct val="100000"/>
              <a:buChar char="●"/>
            </a:pPr>
            <a:r>
              <a:rPr lang="en" sz="1600">
                <a:solidFill>
                  <a:srgbClr val="00D9FD"/>
                </a:solidFill>
              </a:rPr>
              <a:t>Methodology</a:t>
            </a:r>
            <a:r>
              <a:rPr lang="en" sz="1600">
                <a:solidFill>
                  <a:schemeClr val="lt1"/>
                </a:solidFill>
              </a:rPr>
              <a:t>: Used ANN and Logistic Regression for Classification of Land Area.</a:t>
            </a:r>
            <a:endParaRPr sz="1600">
              <a:solidFill>
                <a:schemeClr val="lt1"/>
              </a:solidFill>
            </a:endParaRPr>
          </a:p>
          <a:p>
            <a:pPr indent="0" lvl="0" marL="0" rtl="0" algn="l">
              <a:spcBef>
                <a:spcPts val="0"/>
              </a:spcBef>
              <a:spcAft>
                <a:spcPts val="0"/>
              </a:spcAft>
              <a:buNone/>
            </a:pPr>
            <a:r>
              <a:rPr lang="en" sz="1600">
                <a:solidFill>
                  <a:schemeClr val="lt1"/>
                </a:solidFill>
              </a:rPr>
              <a:t>  </a:t>
            </a:r>
            <a:endParaRPr sz="1600">
              <a:solidFill>
                <a:schemeClr val="lt1"/>
              </a:solidFill>
            </a:endParaRPr>
          </a:p>
          <a:p>
            <a:pPr indent="-322580" lvl="0" marL="457200" rtl="0" algn="l">
              <a:spcBef>
                <a:spcPts val="0"/>
              </a:spcBef>
              <a:spcAft>
                <a:spcPts val="0"/>
              </a:spcAft>
              <a:buClr>
                <a:schemeClr val="lt1"/>
              </a:buClr>
              <a:buSzPct val="100000"/>
              <a:buChar char="●"/>
            </a:pPr>
            <a:r>
              <a:rPr lang="en" sz="1600">
                <a:solidFill>
                  <a:srgbClr val="00D9FD"/>
                </a:solidFill>
              </a:rPr>
              <a:t>Findings</a:t>
            </a:r>
            <a:r>
              <a:rPr lang="en" sz="1600">
                <a:solidFill>
                  <a:schemeClr val="lt1"/>
                </a:solidFill>
              </a:rPr>
              <a:t>: Urbanization increased while agriculture decreased, with further urban expansion forecasted.</a:t>
            </a:r>
            <a:endParaRPr sz="1600">
              <a:solidFill>
                <a:schemeClr val="lt1"/>
              </a:solidFill>
            </a:endParaRPr>
          </a:p>
          <a:p>
            <a:pPr indent="0" lvl="0" marL="0" rtl="0" algn="l">
              <a:spcBef>
                <a:spcPts val="0"/>
              </a:spcBef>
              <a:spcAft>
                <a:spcPts val="0"/>
              </a:spcAft>
              <a:buClr>
                <a:schemeClr val="dk1"/>
              </a:buClr>
              <a:buSzPct val="68750"/>
              <a:buFont typeface="Arial"/>
              <a:buNone/>
            </a:pPr>
            <a:r>
              <a:rPr lang="en" sz="1600">
                <a:solidFill>
                  <a:schemeClr val="lt1"/>
                </a:solidFill>
              </a:rPr>
              <a:t>  </a:t>
            </a:r>
            <a:endParaRPr sz="1600">
              <a:solidFill>
                <a:schemeClr val="lt1"/>
              </a:solidFill>
            </a:endParaRPr>
          </a:p>
          <a:p>
            <a:pPr indent="-322580" lvl="0" marL="457200" rtl="0" algn="l">
              <a:spcBef>
                <a:spcPts val="0"/>
              </a:spcBef>
              <a:spcAft>
                <a:spcPts val="0"/>
              </a:spcAft>
              <a:buClr>
                <a:schemeClr val="lt1"/>
              </a:buClr>
              <a:buSzPct val="100000"/>
              <a:buChar char="●"/>
            </a:pPr>
            <a:r>
              <a:rPr lang="en" sz="1600">
                <a:solidFill>
                  <a:srgbClr val="00D9FD"/>
                </a:solidFill>
              </a:rPr>
              <a:t>Significance</a:t>
            </a:r>
            <a:r>
              <a:rPr lang="en" sz="1600">
                <a:solidFill>
                  <a:schemeClr val="lt1"/>
                </a:solidFill>
              </a:rPr>
              <a:t>: Demonstrated MOLUSCE's effectiveness in monitoring land use changes.</a:t>
            </a:r>
            <a:br>
              <a:rPr lang="en" sz="1600">
                <a:solidFill>
                  <a:schemeClr val="lt1"/>
                </a:solidFill>
              </a:rPr>
            </a:br>
            <a:endParaRPr sz="1600">
              <a:solidFill>
                <a:schemeClr val="lt1"/>
              </a:solidFill>
            </a:endParaRPr>
          </a:p>
          <a:p>
            <a:pPr indent="-322580" lvl="0" marL="457200" rtl="0" algn="l">
              <a:spcBef>
                <a:spcPts val="0"/>
              </a:spcBef>
              <a:spcAft>
                <a:spcPts val="0"/>
              </a:spcAft>
              <a:buClr>
                <a:schemeClr val="lt1"/>
              </a:buClr>
              <a:buSzPct val="100000"/>
              <a:buChar char="●"/>
            </a:pPr>
            <a:r>
              <a:rPr lang="en" sz="1600">
                <a:solidFill>
                  <a:srgbClr val="00D9FD"/>
                </a:solidFill>
              </a:rPr>
              <a:t>Result </a:t>
            </a:r>
            <a:r>
              <a:rPr lang="en" sz="1600">
                <a:solidFill>
                  <a:schemeClr val="lt1"/>
                </a:solidFill>
              </a:rPr>
              <a:t>: Accuracy of ANN:  88.96% , Accuracy of Logistic Regression: 92.79%</a:t>
            </a:r>
            <a:endParaRPr sz="1600">
              <a:solidFill>
                <a:schemeClr val="lt1"/>
              </a:solidFill>
            </a:endParaRPr>
          </a:p>
          <a:p>
            <a:pPr indent="0" lvl="0" marL="0" rtl="0" algn="l">
              <a:spcBef>
                <a:spcPts val="0"/>
              </a:spcBef>
              <a:spcAft>
                <a:spcPts val="0"/>
              </a:spcAft>
              <a:buClr>
                <a:schemeClr val="dk1"/>
              </a:buClr>
              <a:buSzPct val="68750"/>
              <a:buFont typeface="Arial"/>
              <a:buNone/>
            </a:pPr>
            <a:r>
              <a:rPr lang="en" sz="1600">
                <a:solidFill>
                  <a:schemeClr val="lt1"/>
                </a:solidFill>
              </a:rPr>
              <a:t>  </a:t>
            </a:r>
            <a:endParaRPr sz="1600">
              <a:solidFill>
                <a:schemeClr val="lt1"/>
              </a:solidFill>
            </a:endParaRPr>
          </a:p>
          <a:p>
            <a:pPr indent="-322580" lvl="0" marL="457200" rtl="0" algn="l">
              <a:spcBef>
                <a:spcPts val="0"/>
              </a:spcBef>
              <a:spcAft>
                <a:spcPts val="0"/>
              </a:spcAft>
              <a:buClr>
                <a:schemeClr val="lt1"/>
              </a:buClr>
              <a:buSzPct val="100000"/>
              <a:buChar char="●"/>
            </a:pPr>
            <a:r>
              <a:rPr lang="en" sz="1600">
                <a:solidFill>
                  <a:srgbClr val="00D9FD"/>
                </a:solidFill>
              </a:rPr>
              <a:t>Recommendations</a:t>
            </a:r>
            <a:r>
              <a:rPr lang="en" sz="1600">
                <a:solidFill>
                  <a:schemeClr val="lt1"/>
                </a:solidFill>
              </a:rPr>
              <a:t>: Advocate for urban planning to manage rapid urbanization, emphasizing governmental intervention and open-source GIS tools' relevance.</a:t>
            </a:r>
            <a:endParaRPr sz="1600">
              <a:solidFill>
                <a:schemeClr val="lt1"/>
              </a:solidFill>
            </a:endParaRPr>
          </a:p>
          <a:p>
            <a:pPr indent="0" lvl="0" marL="0" rtl="0" algn="l">
              <a:lnSpc>
                <a:spcPct val="100000"/>
              </a:lnSpc>
              <a:spcBef>
                <a:spcPts val="0"/>
              </a:spcBef>
              <a:spcAft>
                <a:spcPts val="0"/>
              </a:spcAft>
              <a:buSzPct val="225812"/>
              <a:buNone/>
            </a:pPr>
            <a:r>
              <a:t/>
            </a:r>
            <a:endParaRPr sz="1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ctrTitle"/>
          </p:nvPr>
        </p:nvSpPr>
        <p:spPr>
          <a:xfrm>
            <a:off x="311700" y="1355225"/>
            <a:ext cx="8520600" cy="354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t/>
            </a:r>
            <a:endParaRPr sz="1410">
              <a:solidFill>
                <a:schemeClr val="lt1"/>
              </a:solidFill>
            </a:endParaRPr>
          </a:p>
          <a:p>
            <a:pPr indent="0" lvl="0" marL="0" rtl="0" algn="l">
              <a:spcBef>
                <a:spcPts val="0"/>
              </a:spcBef>
              <a:spcAft>
                <a:spcPts val="0"/>
              </a:spcAft>
              <a:buSzPts val="990"/>
              <a:buNone/>
            </a:pPr>
            <a:r>
              <a:t/>
            </a:r>
            <a:endParaRPr sz="1040">
              <a:solidFill>
                <a:schemeClr val="lt1"/>
              </a:solidFill>
            </a:endParaRPr>
          </a:p>
          <a:p>
            <a:pPr indent="0" lvl="0" marL="0" rtl="0" algn="l">
              <a:spcBef>
                <a:spcPts val="0"/>
              </a:spcBef>
              <a:spcAft>
                <a:spcPts val="0"/>
              </a:spcAft>
              <a:buClr>
                <a:schemeClr val="dk1"/>
              </a:buClr>
              <a:buSzPts val="990"/>
              <a:buFont typeface="Arial"/>
              <a:buNone/>
            </a:pPr>
            <a:r>
              <a:t/>
            </a:r>
            <a:endParaRPr sz="1040">
              <a:solidFill>
                <a:srgbClr val="00FF00"/>
              </a:solidFill>
            </a:endParaRPr>
          </a:p>
          <a:p>
            <a:pPr indent="0" lvl="0" marL="0" rtl="0" algn="l">
              <a:spcBef>
                <a:spcPts val="0"/>
              </a:spcBef>
              <a:spcAft>
                <a:spcPts val="0"/>
              </a:spcAft>
              <a:buClr>
                <a:schemeClr val="dk1"/>
              </a:buClr>
              <a:buSzPts val="990"/>
              <a:buFont typeface="Arial"/>
              <a:buNone/>
            </a:pPr>
            <a:r>
              <a:t/>
            </a:r>
            <a:endParaRPr sz="1040">
              <a:solidFill>
                <a:srgbClr val="00FF00"/>
              </a:solidFill>
            </a:endParaRPr>
          </a:p>
          <a:p>
            <a:pPr indent="0" lvl="0" marL="0" rtl="0" algn="l">
              <a:spcBef>
                <a:spcPts val="0"/>
              </a:spcBef>
              <a:spcAft>
                <a:spcPts val="0"/>
              </a:spcAft>
              <a:buClr>
                <a:schemeClr val="dk1"/>
              </a:buClr>
              <a:buSzPts val="990"/>
              <a:buFont typeface="Arial"/>
              <a:buNone/>
            </a:pPr>
            <a:r>
              <a:rPr lang="en" sz="1040">
                <a:solidFill>
                  <a:srgbClr val="00FF00"/>
                </a:solidFill>
              </a:rPr>
              <a:t>Objective</a:t>
            </a:r>
            <a:r>
              <a:rPr lang="en" sz="1040">
                <a:solidFill>
                  <a:schemeClr val="lt1"/>
                </a:solidFill>
              </a:rPr>
              <a:t>: Assess the Random Forest algorithm efficacy in vegetation mapping using Sentinel and SPOT satellite data in the Pays de Brest area.</a:t>
            </a:r>
            <a:endParaRPr sz="1040">
              <a:solidFill>
                <a:schemeClr val="lt1"/>
              </a:solidFill>
            </a:endParaRPr>
          </a:p>
          <a:p>
            <a:pPr indent="0" lvl="0" marL="0" rtl="0" algn="l">
              <a:spcBef>
                <a:spcPts val="0"/>
              </a:spcBef>
              <a:spcAft>
                <a:spcPts val="0"/>
              </a:spcAft>
              <a:buClr>
                <a:schemeClr val="dk1"/>
              </a:buClr>
              <a:buSzPts val="990"/>
              <a:buFont typeface="Arial"/>
              <a:buNone/>
            </a:pPr>
            <a:r>
              <a:t/>
            </a:r>
            <a:endParaRPr sz="1040">
              <a:solidFill>
                <a:schemeClr val="lt1"/>
              </a:solidFill>
            </a:endParaRPr>
          </a:p>
          <a:p>
            <a:pPr indent="0" lvl="0" marL="0" rtl="0" algn="l">
              <a:spcBef>
                <a:spcPts val="0"/>
              </a:spcBef>
              <a:spcAft>
                <a:spcPts val="0"/>
              </a:spcAft>
              <a:buClr>
                <a:schemeClr val="dk1"/>
              </a:buClr>
              <a:buSzPts val="990"/>
              <a:buFont typeface="Arial"/>
              <a:buNone/>
            </a:pPr>
            <a:r>
              <a:rPr lang="en" sz="1040">
                <a:solidFill>
                  <a:srgbClr val="00FF00"/>
                </a:solidFill>
              </a:rPr>
              <a:t>Methodology</a:t>
            </a:r>
            <a:r>
              <a:rPr lang="en" sz="1040">
                <a:solidFill>
                  <a:schemeClr val="lt1"/>
                </a:solidFill>
              </a:rPr>
              <a:t>: Utilized Sentinel-1, Sentinel-2, and SPOT-6 satellite imagery from 2017; conducted preprocessing and calculated vegetation indices; implemented supervised Random Forest classification with time series stacking.</a:t>
            </a:r>
            <a:endParaRPr sz="1040">
              <a:solidFill>
                <a:schemeClr val="lt1"/>
              </a:solidFill>
            </a:endParaRPr>
          </a:p>
          <a:p>
            <a:pPr indent="0" lvl="0" marL="0" rtl="0" algn="l">
              <a:spcBef>
                <a:spcPts val="0"/>
              </a:spcBef>
              <a:spcAft>
                <a:spcPts val="0"/>
              </a:spcAft>
              <a:buClr>
                <a:schemeClr val="dk1"/>
              </a:buClr>
              <a:buSzPts val="990"/>
              <a:buFont typeface="Arial"/>
              <a:buNone/>
            </a:pPr>
            <a:r>
              <a:t/>
            </a:r>
            <a:endParaRPr sz="1040">
              <a:solidFill>
                <a:schemeClr val="lt1"/>
              </a:solidFill>
            </a:endParaRPr>
          </a:p>
          <a:p>
            <a:pPr indent="0" lvl="0" marL="0" rtl="0" algn="l">
              <a:spcBef>
                <a:spcPts val="0"/>
              </a:spcBef>
              <a:spcAft>
                <a:spcPts val="0"/>
              </a:spcAft>
              <a:buClr>
                <a:schemeClr val="dk1"/>
              </a:buClr>
              <a:buSzPts val="990"/>
              <a:buFont typeface="Arial"/>
              <a:buNone/>
            </a:pPr>
            <a:r>
              <a:rPr lang="en" sz="1040">
                <a:solidFill>
                  <a:srgbClr val="00FF00"/>
                </a:solidFill>
              </a:rPr>
              <a:t>Findings</a:t>
            </a:r>
            <a:r>
              <a:rPr lang="en" sz="1040">
                <a:solidFill>
                  <a:schemeClr val="lt1"/>
                </a:solidFill>
              </a:rPr>
              <a:t>: Achieved high accuracy in delineating vegetation classes, including summer and winter crops, forests, water bodies, grasslands, and sand dunes.</a:t>
            </a:r>
            <a:endParaRPr sz="1040">
              <a:solidFill>
                <a:schemeClr val="lt1"/>
              </a:solidFill>
            </a:endParaRPr>
          </a:p>
          <a:p>
            <a:pPr indent="0" lvl="0" marL="0" rtl="0" algn="l">
              <a:spcBef>
                <a:spcPts val="0"/>
              </a:spcBef>
              <a:spcAft>
                <a:spcPts val="0"/>
              </a:spcAft>
              <a:buClr>
                <a:schemeClr val="dk1"/>
              </a:buClr>
              <a:buSzPts val="990"/>
              <a:buFont typeface="Arial"/>
              <a:buNone/>
            </a:pPr>
            <a:r>
              <a:t/>
            </a:r>
            <a:endParaRPr sz="1040">
              <a:solidFill>
                <a:schemeClr val="lt1"/>
              </a:solidFill>
            </a:endParaRPr>
          </a:p>
          <a:p>
            <a:pPr indent="0" lvl="0" marL="0" rtl="0" algn="l">
              <a:spcBef>
                <a:spcPts val="0"/>
              </a:spcBef>
              <a:spcAft>
                <a:spcPts val="0"/>
              </a:spcAft>
              <a:buClr>
                <a:schemeClr val="dk1"/>
              </a:buClr>
              <a:buSzPts val="990"/>
              <a:buFont typeface="Arial"/>
              <a:buNone/>
            </a:pPr>
            <a:r>
              <a:rPr lang="en" sz="1040">
                <a:solidFill>
                  <a:srgbClr val="00FF00"/>
                </a:solidFill>
              </a:rPr>
              <a:t>Significance</a:t>
            </a:r>
            <a:r>
              <a:rPr lang="en" sz="1040">
                <a:solidFill>
                  <a:schemeClr val="lt1"/>
                </a:solidFill>
              </a:rPr>
              <a:t>: Highlights the potential of Random Forest and multi-source satellite data for accurate vegetation monitoring, crucial for environmental management and agricultural planning.</a:t>
            </a:r>
            <a:endParaRPr sz="1040">
              <a:solidFill>
                <a:schemeClr val="lt1"/>
              </a:solidFill>
            </a:endParaRPr>
          </a:p>
          <a:p>
            <a:pPr indent="0" lvl="0" marL="0" rtl="0" algn="l">
              <a:spcBef>
                <a:spcPts val="0"/>
              </a:spcBef>
              <a:spcAft>
                <a:spcPts val="0"/>
              </a:spcAft>
              <a:buClr>
                <a:schemeClr val="dk1"/>
              </a:buClr>
              <a:buSzPts val="990"/>
              <a:buFont typeface="Arial"/>
              <a:buNone/>
            </a:pPr>
            <a:r>
              <a:t/>
            </a:r>
            <a:endParaRPr sz="1040">
              <a:solidFill>
                <a:schemeClr val="lt1"/>
              </a:solidFill>
            </a:endParaRPr>
          </a:p>
          <a:p>
            <a:pPr indent="0" lvl="0" marL="0" rtl="0" algn="l">
              <a:spcBef>
                <a:spcPts val="0"/>
              </a:spcBef>
              <a:spcAft>
                <a:spcPts val="0"/>
              </a:spcAft>
              <a:buClr>
                <a:schemeClr val="dk1"/>
              </a:buClr>
              <a:buSzPts val="990"/>
              <a:buFont typeface="Arial"/>
              <a:buNone/>
            </a:pPr>
            <a:r>
              <a:rPr lang="en" sz="1040">
                <a:solidFill>
                  <a:srgbClr val="00FF00"/>
                </a:solidFill>
              </a:rPr>
              <a:t>Recommendations</a:t>
            </a:r>
            <a:r>
              <a:rPr lang="en" sz="1040">
                <a:solidFill>
                  <a:schemeClr val="lt1"/>
                </a:solidFill>
              </a:rPr>
              <a:t>: Further exploration of Random Forest application in different regions, incorporation of recent satellite data, and collaboration with stakeholders for land use planning and conservation strategies.</a:t>
            </a:r>
            <a:endParaRPr sz="1040">
              <a:solidFill>
                <a:schemeClr val="lt1"/>
              </a:solidFill>
            </a:endParaRPr>
          </a:p>
          <a:p>
            <a:pPr indent="0" lvl="0" marL="0" rtl="0" algn="l">
              <a:spcBef>
                <a:spcPts val="0"/>
              </a:spcBef>
              <a:spcAft>
                <a:spcPts val="0"/>
              </a:spcAft>
              <a:buSzPts val="990"/>
              <a:buNone/>
            </a:pPr>
            <a:r>
              <a:t/>
            </a:r>
            <a:endParaRPr sz="1040">
              <a:solidFill>
                <a:schemeClr val="lt1"/>
              </a:solidFill>
            </a:endParaRPr>
          </a:p>
          <a:p>
            <a:pPr indent="0" lvl="0" marL="0" rtl="0" algn="l">
              <a:spcBef>
                <a:spcPts val="0"/>
              </a:spcBef>
              <a:spcAft>
                <a:spcPts val="0"/>
              </a:spcAft>
              <a:buNone/>
            </a:pPr>
            <a:r>
              <a:rPr lang="en" sz="1040">
                <a:solidFill>
                  <a:srgbClr val="00D9FD"/>
                </a:solidFill>
              </a:rPr>
              <a:t>Result </a:t>
            </a:r>
            <a:r>
              <a:rPr lang="en" sz="1040">
                <a:solidFill>
                  <a:schemeClr val="lt1"/>
                </a:solidFill>
              </a:rPr>
              <a:t>:   Overall Accuracy: 0.96</a:t>
            </a:r>
            <a:endParaRPr sz="1040">
              <a:solidFill>
                <a:schemeClr val="lt1"/>
              </a:solidFill>
            </a:endParaRPr>
          </a:p>
          <a:p>
            <a:pPr indent="0" lvl="0" marL="457200" rtl="0" algn="l">
              <a:spcBef>
                <a:spcPts val="0"/>
              </a:spcBef>
              <a:spcAft>
                <a:spcPts val="0"/>
              </a:spcAft>
              <a:buSzPts val="990"/>
              <a:buNone/>
            </a:pPr>
            <a:r>
              <a:t/>
            </a:r>
            <a:endParaRPr sz="1040">
              <a:solidFill>
                <a:schemeClr val="lt1"/>
              </a:solidFill>
            </a:endParaRPr>
          </a:p>
          <a:p>
            <a:pPr indent="0" lvl="0" marL="0" rtl="0" algn="ctr">
              <a:spcBef>
                <a:spcPts val="0"/>
              </a:spcBef>
              <a:spcAft>
                <a:spcPts val="0"/>
              </a:spcAft>
              <a:buSzPts val="990"/>
              <a:buNone/>
            </a:pPr>
            <a:r>
              <a:t/>
            </a:r>
            <a:endParaRPr sz="4180"/>
          </a:p>
        </p:txBody>
      </p:sp>
      <p:sp>
        <p:nvSpPr>
          <p:cNvPr id="186" name="Google Shape;186;p23"/>
          <p:cNvSpPr txBox="1"/>
          <p:nvPr>
            <p:ph idx="1" type="subTitle"/>
          </p:nvPr>
        </p:nvSpPr>
        <p:spPr>
          <a:xfrm>
            <a:off x="311700" y="250625"/>
            <a:ext cx="8520600" cy="1386300"/>
          </a:xfrm>
          <a:prstGeom prst="rect">
            <a:avLst/>
          </a:prstGeom>
        </p:spPr>
        <p:txBody>
          <a:bodyPr anchorCtr="0" anchor="t" bIns="91425" lIns="91425" spcFirstLastPara="1" rIns="91425" wrap="square" tIns="91425">
            <a:normAutofit fontScale="40000" lnSpcReduction="20000"/>
          </a:bodyPr>
          <a:lstStyle/>
          <a:p>
            <a:pPr indent="0" lvl="0" marL="0" rtl="0" algn="ctr">
              <a:spcBef>
                <a:spcPts val="0"/>
              </a:spcBef>
              <a:spcAft>
                <a:spcPts val="0"/>
              </a:spcAft>
              <a:buNone/>
            </a:pPr>
            <a:r>
              <a:rPr b="1" lang="en" sz="9615">
                <a:solidFill>
                  <a:srgbClr val="00D9FD"/>
                </a:solidFill>
              </a:rPr>
              <a:t>Literature Review</a:t>
            </a:r>
            <a:endParaRPr b="1" sz="9615">
              <a:solidFill>
                <a:srgbClr val="00D9FD"/>
              </a:solidFill>
            </a:endParaRPr>
          </a:p>
          <a:p>
            <a:pPr indent="0" lvl="0" marL="0" rtl="0" algn="ctr">
              <a:spcBef>
                <a:spcPts val="0"/>
              </a:spcBef>
              <a:spcAft>
                <a:spcPts val="0"/>
              </a:spcAft>
              <a:buNone/>
            </a:pPr>
            <a:r>
              <a:t/>
            </a:r>
            <a:endParaRPr b="1" sz="3000">
              <a:solidFill>
                <a:srgbClr val="00D9FD"/>
              </a:solidFill>
            </a:endParaRPr>
          </a:p>
          <a:p>
            <a:pPr indent="0" lvl="0" marL="0" rtl="0" algn="ctr">
              <a:spcBef>
                <a:spcPts val="0"/>
              </a:spcBef>
              <a:spcAft>
                <a:spcPts val="0"/>
              </a:spcAft>
              <a:buNone/>
            </a:pPr>
            <a:r>
              <a:t/>
            </a:r>
            <a:endParaRPr b="1" sz="3000">
              <a:solidFill>
                <a:srgbClr val="00D9FD"/>
              </a:solidFill>
            </a:endParaRPr>
          </a:p>
          <a:p>
            <a:pPr indent="0" lvl="0" marL="0" rtl="0" algn="l">
              <a:spcBef>
                <a:spcPts val="0"/>
              </a:spcBef>
              <a:spcAft>
                <a:spcPts val="0"/>
              </a:spcAft>
              <a:buClr>
                <a:schemeClr val="dk1"/>
              </a:buClr>
              <a:buSzPct val="173333"/>
              <a:buFont typeface="Arial"/>
              <a:buNone/>
            </a:pPr>
            <a:r>
              <a:rPr b="1" lang="en" sz="3000">
                <a:solidFill>
                  <a:srgbClr val="00D9FD"/>
                </a:solidFill>
              </a:rPr>
              <a:t>Random Forest Classification using Sentinel-1 and Sentinel-2 series for vegetation monitoring in the Pays de Brest (France)</a:t>
            </a:r>
            <a:endParaRPr b="1" sz="3000">
              <a:solidFill>
                <a:srgbClr val="00D9FD"/>
              </a:solidFill>
            </a:endParaRPr>
          </a:p>
          <a:p>
            <a:pPr indent="0" lvl="0" marL="0" rtl="0" algn="ctr">
              <a:spcBef>
                <a:spcPts val="0"/>
              </a:spcBef>
              <a:spcAft>
                <a:spcPts val="0"/>
              </a:spcAft>
              <a:buNone/>
            </a:pPr>
            <a:r>
              <a:t/>
            </a:r>
            <a:endParaRPr b="1" sz="3000">
              <a:solidFill>
                <a:srgbClr val="00D9F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311700" y="135550"/>
            <a:ext cx="8520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2700">
                <a:solidFill>
                  <a:srgbClr val="00D9FD"/>
                </a:solidFill>
              </a:rPr>
              <a:t>Dataset Description</a:t>
            </a:r>
            <a:endParaRPr b="1" sz="2700">
              <a:solidFill>
                <a:srgbClr val="00D9FD"/>
              </a:solidFill>
            </a:endParaRPr>
          </a:p>
        </p:txBody>
      </p:sp>
      <p:sp>
        <p:nvSpPr>
          <p:cNvPr id="192" name="Google Shape;192;p24"/>
          <p:cNvSpPr txBox="1"/>
          <p:nvPr/>
        </p:nvSpPr>
        <p:spPr>
          <a:xfrm>
            <a:off x="664525" y="4399225"/>
            <a:ext cx="396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4"/>
          <p:cNvSpPr txBox="1"/>
          <p:nvPr/>
        </p:nvSpPr>
        <p:spPr>
          <a:xfrm>
            <a:off x="4944150" y="4439100"/>
            <a:ext cx="404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p24"/>
          <p:cNvSpPr txBox="1"/>
          <p:nvPr/>
        </p:nvSpPr>
        <p:spPr>
          <a:xfrm>
            <a:off x="379050" y="843425"/>
            <a:ext cx="8385900" cy="389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 sz="1500">
                <a:solidFill>
                  <a:schemeClr val="lt1"/>
                </a:solidFill>
              </a:rPr>
              <a:t>Sentinel-2 data has been used in our project</a:t>
            </a:r>
            <a:br>
              <a:rPr lang="en" sz="1500">
                <a:solidFill>
                  <a:schemeClr val="lt1"/>
                </a:solidFill>
              </a:rPr>
            </a:br>
            <a:br>
              <a:rPr lang="en" sz="1500">
                <a:solidFill>
                  <a:schemeClr val="lt1"/>
                </a:solidFill>
              </a:rPr>
            </a:br>
            <a:r>
              <a:rPr lang="en" sz="1500">
                <a:solidFill>
                  <a:schemeClr val="lt1"/>
                </a:solidFill>
              </a:rPr>
              <a:t>Sentinel-2 is equipped with an optical instrument payload that samples 13 spectral bands, including: </a:t>
            </a:r>
            <a:endParaRPr sz="1500">
              <a:solidFill>
                <a:schemeClr val="lt1"/>
              </a:solidFill>
            </a:endParaRPr>
          </a:p>
          <a:p>
            <a:pPr indent="0" lvl="0" marL="0" marR="0" rtl="0" algn="l">
              <a:lnSpc>
                <a:spcPct val="100000"/>
              </a:lnSpc>
              <a:spcBef>
                <a:spcPts val="0"/>
              </a:spcBef>
              <a:spcAft>
                <a:spcPts val="0"/>
              </a:spcAft>
              <a:buClr>
                <a:srgbClr val="000000"/>
              </a:buClr>
              <a:buSzPts val="1500"/>
              <a:buFont typeface="Arial"/>
              <a:buNone/>
            </a:pPr>
            <a:r>
              <a:rPr lang="en" sz="1500">
                <a:solidFill>
                  <a:schemeClr val="lt1"/>
                </a:solidFill>
              </a:rPr>
              <a:t>four bands at 10 m </a:t>
            </a:r>
            <a:endParaRPr sz="1500">
              <a:solidFill>
                <a:schemeClr val="lt1"/>
              </a:solidFill>
            </a:endParaRPr>
          </a:p>
          <a:p>
            <a:pPr indent="0" lvl="0" marL="0" marR="0" rtl="0" algn="l">
              <a:lnSpc>
                <a:spcPct val="100000"/>
              </a:lnSpc>
              <a:spcBef>
                <a:spcPts val="0"/>
              </a:spcBef>
              <a:spcAft>
                <a:spcPts val="0"/>
              </a:spcAft>
              <a:buClr>
                <a:srgbClr val="000000"/>
              </a:buClr>
              <a:buSzPts val="1500"/>
              <a:buFont typeface="Arial"/>
              <a:buNone/>
            </a:pPr>
            <a:r>
              <a:rPr lang="en" sz="1500">
                <a:solidFill>
                  <a:schemeClr val="lt1"/>
                </a:solidFill>
              </a:rPr>
              <a:t>six bands at 20 m </a:t>
            </a:r>
            <a:endParaRPr sz="1500">
              <a:solidFill>
                <a:schemeClr val="lt1"/>
              </a:solidFill>
            </a:endParaRPr>
          </a:p>
          <a:p>
            <a:pPr indent="0" lvl="0" marL="0" marR="0" rtl="0" algn="l">
              <a:lnSpc>
                <a:spcPct val="100000"/>
              </a:lnSpc>
              <a:spcBef>
                <a:spcPts val="0"/>
              </a:spcBef>
              <a:spcAft>
                <a:spcPts val="0"/>
              </a:spcAft>
              <a:buClr>
                <a:srgbClr val="000000"/>
              </a:buClr>
              <a:buSzPts val="1500"/>
              <a:buFont typeface="Arial"/>
              <a:buNone/>
            </a:pPr>
            <a:r>
              <a:rPr lang="en" sz="1500">
                <a:solidFill>
                  <a:schemeClr val="lt1"/>
                </a:solidFill>
              </a:rPr>
              <a:t>three bands at 60 m spatial resolution</a:t>
            </a:r>
            <a:endParaRPr sz="1500">
              <a:solidFill>
                <a:schemeClr val="lt1"/>
              </a:solidFill>
            </a:endParaRPr>
          </a:p>
          <a:p>
            <a:pPr indent="0" lvl="0" marL="0" marR="0" rtl="0" algn="l">
              <a:lnSpc>
                <a:spcPct val="100000"/>
              </a:lnSpc>
              <a:spcBef>
                <a:spcPts val="0"/>
              </a:spcBef>
              <a:spcAft>
                <a:spcPts val="0"/>
              </a:spcAft>
              <a:buClr>
                <a:srgbClr val="000000"/>
              </a:buClr>
              <a:buSzPts val="1500"/>
              <a:buFont typeface="Arial"/>
              <a:buNone/>
            </a:pPr>
            <a:r>
              <a:t/>
            </a:r>
            <a:endParaRPr sz="1500">
              <a:solidFill>
                <a:schemeClr val="lt1"/>
              </a:solidFill>
            </a:endParaRPr>
          </a:p>
          <a:p>
            <a:pPr indent="0" lvl="0" marL="0" marR="0" rtl="0" algn="l">
              <a:lnSpc>
                <a:spcPct val="100000"/>
              </a:lnSpc>
              <a:spcBef>
                <a:spcPts val="0"/>
              </a:spcBef>
              <a:spcAft>
                <a:spcPts val="0"/>
              </a:spcAft>
              <a:buClr>
                <a:srgbClr val="000000"/>
              </a:buClr>
              <a:buSzPts val="1500"/>
              <a:buFont typeface="Arial"/>
              <a:buNone/>
            </a:pPr>
            <a:r>
              <a:t/>
            </a:r>
            <a:endParaRPr sz="1500">
              <a:solidFill>
                <a:schemeClr val="lt1"/>
              </a:solidFill>
            </a:endParaRPr>
          </a:p>
          <a:p>
            <a:pPr indent="0" lvl="0" marL="0" marR="0" rtl="0" algn="l">
              <a:lnSpc>
                <a:spcPct val="100000"/>
              </a:lnSpc>
              <a:spcBef>
                <a:spcPts val="0"/>
              </a:spcBef>
              <a:spcAft>
                <a:spcPts val="0"/>
              </a:spcAft>
              <a:buClr>
                <a:srgbClr val="000000"/>
              </a:buClr>
              <a:buSzPts val="1500"/>
              <a:buFont typeface="Arial"/>
              <a:buNone/>
            </a:pPr>
            <a:r>
              <a:rPr lang="en" sz="1500">
                <a:solidFill>
                  <a:schemeClr val="lt1"/>
                </a:solidFill>
              </a:rPr>
              <a:t>Ref - </a:t>
            </a:r>
            <a:r>
              <a:rPr lang="en" sz="1500" u="sng">
                <a:solidFill>
                  <a:schemeClr val="hlink"/>
                </a:solidFill>
                <a:hlinkClick r:id="rId3"/>
              </a:rPr>
              <a:t>https://dataspace.copernicus.eu/explore-data/data-collections/sentinel-data/sentinel-2</a:t>
            </a:r>
            <a:endParaRPr sz="1500">
              <a:solidFill>
                <a:schemeClr val="lt1"/>
              </a:solidFill>
            </a:endParaRPr>
          </a:p>
          <a:p>
            <a:pPr indent="0" lvl="0" marL="0" marR="0" rtl="0" algn="l">
              <a:lnSpc>
                <a:spcPct val="100000"/>
              </a:lnSpc>
              <a:spcBef>
                <a:spcPts val="0"/>
              </a:spcBef>
              <a:spcAft>
                <a:spcPts val="0"/>
              </a:spcAft>
              <a:buClr>
                <a:srgbClr val="000000"/>
              </a:buClr>
              <a:buSzPts val="1500"/>
              <a:buFont typeface="Arial"/>
              <a:buNone/>
            </a:pPr>
            <a:r>
              <a:t/>
            </a:r>
            <a:endParaRPr sz="15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100"/>
              <a:t> </a:t>
            </a:r>
            <a:endParaRPr sz="1100"/>
          </a:p>
        </p:txBody>
      </p:sp>
      <p:sp>
        <p:nvSpPr>
          <p:cNvPr id="200" name="Google Shape;20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 </a:t>
            </a:r>
            <a:endParaRPr sz="1100"/>
          </a:p>
        </p:txBody>
      </p:sp>
      <p:graphicFrame>
        <p:nvGraphicFramePr>
          <p:cNvPr id="201" name="Google Shape;201;p25"/>
          <p:cNvGraphicFramePr/>
          <p:nvPr/>
        </p:nvGraphicFramePr>
        <p:xfrm>
          <a:off x="4460150" y="696888"/>
          <a:ext cx="3000000" cy="3000000"/>
        </p:xfrm>
        <a:graphic>
          <a:graphicData uri="http://schemas.openxmlformats.org/drawingml/2006/table">
            <a:tbl>
              <a:tblPr>
                <a:noFill/>
                <a:tableStyleId>{9625C363-9082-4B76-94CB-EDDBB26C508E}</a:tableStyleId>
              </a:tblPr>
              <a:tblGrid>
                <a:gridCol w="449075"/>
                <a:gridCol w="874375"/>
                <a:gridCol w="1165600"/>
                <a:gridCol w="1948375"/>
              </a:tblGrid>
              <a:tr h="426950">
                <a:tc>
                  <a:txBody>
                    <a:bodyPr/>
                    <a:lstStyle/>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Band</a:t>
                      </a:r>
                      <a:endParaRPr b="1" sz="800">
                        <a:solidFill>
                          <a:schemeClr val="lt1"/>
                        </a:solidFill>
                        <a:latin typeface="Roboto"/>
                        <a:ea typeface="Roboto"/>
                        <a:cs typeface="Roboto"/>
                        <a:sym typeface="Roboto"/>
                      </a:endParaRPr>
                    </a:p>
                  </a:txBody>
                  <a:tcPr marT="85725" marB="85725" marR="85725" marL="85725"/>
                </a:tc>
                <a:tc>
                  <a:txBody>
                    <a:bodyPr/>
                    <a:lstStyle/>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Resolution</a:t>
                      </a:r>
                      <a:endParaRPr b="1" sz="800">
                        <a:solidFill>
                          <a:schemeClr val="lt1"/>
                        </a:solidFill>
                        <a:latin typeface="Roboto"/>
                        <a:ea typeface="Roboto"/>
                        <a:cs typeface="Roboto"/>
                        <a:sym typeface="Roboto"/>
                      </a:endParaRPr>
                    </a:p>
                  </a:txBody>
                  <a:tcPr marT="85725" marB="85725" marR="85725" marL="85725"/>
                </a:tc>
                <a:tc>
                  <a:txBody>
                    <a:bodyPr/>
                    <a:lstStyle/>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Central Wavelength</a:t>
                      </a:r>
                      <a:endParaRPr b="1" sz="800">
                        <a:solidFill>
                          <a:schemeClr val="lt1"/>
                        </a:solidFill>
                        <a:latin typeface="Roboto"/>
                        <a:ea typeface="Roboto"/>
                        <a:cs typeface="Roboto"/>
                        <a:sym typeface="Roboto"/>
                      </a:endParaRPr>
                    </a:p>
                  </a:txBody>
                  <a:tcPr marT="85725" marB="85725" marR="85725" marL="85725"/>
                </a:tc>
                <a:tc>
                  <a:txBody>
                    <a:bodyPr/>
                    <a:lstStyle/>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Description</a:t>
                      </a:r>
                      <a:endParaRPr b="1" sz="800">
                        <a:solidFill>
                          <a:schemeClr val="lt1"/>
                        </a:solidFill>
                        <a:latin typeface="Roboto"/>
                        <a:ea typeface="Roboto"/>
                        <a:cs typeface="Roboto"/>
                        <a:sym typeface="Roboto"/>
                      </a:endParaRPr>
                    </a:p>
                  </a:txBody>
                  <a:tcPr marT="85725" marB="85725" marR="85725" marL="85725"/>
                </a:tc>
              </a:tr>
              <a:tr h="25707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B1</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60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443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Ultra Blue (Coastal and Aerosol)</a:t>
                      </a:r>
                      <a:endParaRPr sz="800">
                        <a:solidFill>
                          <a:schemeClr val="lt1"/>
                        </a:solidFill>
                        <a:latin typeface="Roboto"/>
                        <a:ea typeface="Roboto"/>
                        <a:cs typeface="Roboto"/>
                        <a:sym typeface="Roboto"/>
                      </a:endParaRPr>
                    </a:p>
                  </a:txBody>
                  <a:tcPr marT="85725" marB="85725" marR="85725" marL="85725"/>
                </a:tc>
              </a:tr>
              <a:tr h="246500">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B2</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10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490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Blue</a:t>
                      </a:r>
                      <a:endParaRPr sz="800">
                        <a:solidFill>
                          <a:schemeClr val="lt1"/>
                        </a:solidFill>
                        <a:latin typeface="Roboto"/>
                        <a:ea typeface="Roboto"/>
                        <a:cs typeface="Roboto"/>
                        <a:sym typeface="Roboto"/>
                      </a:endParaRPr>
                    </a:p>
                  </a:txBody>
                  <a:tcPr marT="85725" marB="85725" marR="85725" marL="85725"/>
                </a:tc>
              </a:tr>
              <a:tr h="25412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B3</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10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560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Green</a:t>
                      </a:r>
                      <a:endParaRPr sz="800">
                        <a:solidFill>
                          <a:schemeClr val="lt1"/>
                        </a:solidFill>
                        <a:latin typeface="Roboto"/>
                        <a:ea typeface="Roboto"/>
                        <a:cs typeface="Roboto"/>
                        <a:sym typeface="Roboto"/>
                      </a:endParaRPr>
                    </a:p>
                  </a:txBody>
                  <a:tcPr marT="85725" marB="85725" marR="85725" marL="85725"/>
                </a:tc>
              </a:tr>
              <a:tr h="22512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B4</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10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665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Red</a:t>
                      </a:r>
                      <a:endParaRPr sz="800">
                        <a:solidFill>
                          <a:schemeClr val="lt1"/>
                        </a:solidFill>
                        <a:latin typeface="Roboto"/>
                        <a:ea typeface="Roboto"/>
                        <a:cs typeface="Roboto"/>
                        <a:sym typeface="Roboto"/>
                      </a:endParaRPr>
                    </a:p>
                  </a:txBody>
                  <a:tcPr marT="85725" marB="85725" marR="85725" marL="85725"/>
                </a:tc>
              </a:tr>
              <a:tr h="23962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B5</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20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705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Visible and Near Infrared (VNIR)</a:t>
                      </a:r>
                      <a:endParaRPr sz="800">
                        <a:solidFill>
                          <a:schemeClr val="lt1"/>
                        </a:solidFill>
                        <a:latin typeface="Roboto"/>
                        <a:ea typeface="Roboto"/>
                        <a:cs typeface="Roboto"/>
                        <a:sym typeface="Roboto"/>
                      </a:endParaRPr>
                    </a:p>
                  </a:txBody>
                  <a:tcPr marT="85725" marB="85725" marR="85725" marL="85725"/>
                </a:tc>
              </a:tr>
              <a:tr h="23237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B6</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20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740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Visible and Near Infrared (VNIR)</a:t>
                      </a:r>
                      <a:endParaRPr sz="800">
                        <a:solidFill>
                          <a:schemeClr val="lt1"/>
                        </a:solidFill>
                        <a:latin typeface="Roboto"/>
                        <a:ea typeface="Roboto"/>
                        <a:cs typeface="Roboto"/>
                        <a:sym typeface="Roboto"/>
                      </a:endParaRPr>
                    </a:p>
                  </a:txBody>
                  <a:tcPr marT="85725" marB="85725" marR="85725" marL="85725"/>
                </a:tc>
              </a:tr>
              <a:tr h="254150">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B7</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20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783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Visible and Near Infrared (VNIR)</a:t>
                      </a:r>
                      <a:endParaRPr sz="800">
                        <a:solidFill>
                          <a:schemeClr val="lt1"/>
                        </a:solidFill>
                        <a:latin typeface="Roboto"/>
                        <a:ea typeface="Roboto"/>
                        <a:cs typeface="Roboto"/>
                        <a:sym typeface="Roboto"/>
                      </a:endParaRPr>
                    </a:p>
                  </a:txBody>
                  <a:tcPr marT="85725" marB="85725" marR="85725" marL="85725"/>
                </a:tc>
              </a:tr>
              <a:tr h="24687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B8</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10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842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Visible and Near Infrared (VNIR)</a:t>
                      </a:r>
                      <a:endParaRPr sz="800">
                        <a:solidFill>
                          <a:schemeClr val="lt1"/>
                        </a:solidFill>
                        <a:latin typeface="Roboto"/>
                        <a:ea typeface="Roboto"/>
                        <a:cs typeface="Roboto"/>
                        <a:sym typeface="Roboto"/>
                      </a:endParaRPr>
                    </a:p>
                  </a:txBody>
                  <a:tcPr marT="85725" marB="85725" marR="85725" marL="85725"/>
                </a:tc>
              </a:tr>
              <a:tr h="23237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B8a</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20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865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Visible and Near Infrared (VNIR)</a:t>
                      </a:r>
                      <a:endParaRPr sz="800">
                        <a:solidFill>
                          <a:schemeClr val="lt1"/>
                        </a:solidFill>
                        <a:latin typeface="Roboto"/>
                        <a:ea typeface="Roboto"/>
                        <a:cs typeface="Roboto"/>
                        <a:sym typeface="Roboto"/>
                      </a:endParaRPr>
                    </a:p>
                  </a:txBody>
                  <a:tcPr marT="85725" marB="85725" marR="85725" marL="85725"/>
                </a:tc>
              </a:tr>
              <a:tr h="246900">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B9</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60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940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Short Wave Infrared (SWIR)</a:t>
                      </a:r>
                      <a:endParaRPr sz="800">
                        <a:solidFill>
                          <a:schemeClr val="lt1"/>
                        </a:solidFill>
                        <a:latin typeface="Roboto"/>
                        <a:ea typeface="Roboto"/>
                        <a:cs typeface="Roboto"/>
                        <a:sym typeface="Roboto"/>
                      </a:endParaRPr>
                    </a:p>
                  </a:txBody>
                  <a:tcPr marT="85725" marB="85725" marR="85725" marL="85725"/>
                </a:tc>
              </a:tr>
              <a:tr h="22512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B10</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60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1375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Short Wave Infrared (SWIR)</a:t>
                      </a:r>
                      <a:endParaRPr sz="800">
                        <a:solidFill>
                          <a:schemeClr val="lt1"/>
                        </a:solidFill>
                        <a:latin typeface="Roboto"/>
                        <a:ea typeface="Roboto"/>
                        <a:cs typeface="Roboto"/>
                        <a:sym typeface="Roboto"/>
                      </a:endParaRPr>
                    </a:p>
                  </a:txBody>
                  <a:tcPr marT="85725" marB="85725" marR="85725" marL="85725"/>
                </a:tc>
              </a:tr>
              <a:tr h="22512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B11</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20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1610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Short Wave Infrared (SWIR)</a:t>
                      </a:r>
                      <a:endParaRPr sz="800">
                        <a:solidFill>
                          <a:schemeClr val="lt1"/>
                        </a:solidFill>
                        <a:latin typeface="Roboto"/>
                        <a:ea typeface="Roboto"/>
                        <a:cs typeface="Roboto"/>
                        <a:sym typeface="Roboto"/>
                      </a:endParaRPr>
                    </a:p>
                  </a:txBody>
                  <a:tcPr marT="85725" marB="85725" marR="85725" marL="85725"/>
                </a:tc>
              </a:tr>
              <a:tr h="254125">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B12</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20 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2190 nm</a:t>
                      </a:r>
                      <a:endParaRPr sz="800">
                        <a:solidFill>
                          <a:schemeClr val="lt1"/>
                        </a:solidFill>
                        <a:latin typeface="Roboto"/>
                        <a:ea typeface="Roboto"/>
                        <a:cs typeface="Roboto"/>
                        <a:sym typeface="Roboto"/>
                      </a:endParaRPr>
                    </a:p>
                  </a:txBody>
                  <a:tcPr marT="85725" marB="85725" marR="85725" marL="85725"/>
                </a:tc>
                <a:tc>
                  <a:txBody>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Short Wave Infrared (SWIR)</a:t>
                      </a:r>
                      <a:endParaRPr sz="800">
                        <a:solidFill>
                          <a:schemeClr val="lt1"/>
                        </a:solidFill>
                        <a:latin typeface="Roboto"/>
                        <a:ea typeface="Roboto"/>
                        <a:cs typeface="Roboto"/>
                        <a:sym typeface="Roboto"/>
                      </a:endParaRPr>
                    </a:p>
                  </a:txBody>
                  <a:tcPr marT="85725" marB="85725" marR="85725" marL="85725"/>
                </a:tc>
              </a:tr>
            </a:tbl>
          </a:graphicData>
        </a:graphic>
      </p:graphicFrame>
      <p:sp>
        <p:nvSpPr>
          <p:cNvPr id="202" name="Google Shape;202;p25"/>
          <p:cNvSpPr txBox="1"/>
          <p:nvPr/>
        </p:nvSpPr>
        <p:spPr>
          <a:xfrm>
            <a:off x="1302150" y="53700"/>
            <a:ext cx="6539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00D9FD"/>
                </a:solidFill>
                <a:latin typeface="Verdana"/>
                <a:ea typeface="Verdana"/>
                <a:cs typeface="Verdana"/>
                <a:sym typeface="Verdana"/>
              </a:rPr>
              <a:t>Bands in sentinel-2</a:t>
            </a:r>
            <a:endParaRPr b="1" sz="2300">
              <a:solidFill>
                <a:srgbClr val="00D9FD"/>
              </a:solidFill>
              <a:latin typeface="Verdana"/>
              <a:ea typeface="Verdana"/>
              <a:cs typeface="Verdana"/>
              <a:sym typeface="Verdana"/>
            </a:endParaRPr>
          </a:p>
        </p:txBody>
      </p:sp>
      <p:pic>
        <p:nvPicPr>
          <p:cNvPr id="203" name="Google Shape;203;p25"/>
          <p:cNvPicPr preferRelativeResize="0"/>
          <p:nvPr/>
        </p:nvPicPr>
        <p:blipFill>
          <a:blip r:embed="rId3">
            <a:alphaModFix/>
          </a:blip>
          <a:stretch>
            <a:fillRect/>
          </a:stretch>
        </p:blipFill>
        <p:spPr>
          <a:xfrm>
            <a:off x="311688" y="1481400"/>
            <a:ext cx="3836323" cy="2429951"/>
          </a:xfrm>
          <a:prstGeom prst="rect">
            <a:avLst/>
          </a:prstGeom>
          <a:noFill/>
          <a:ln>
            <a:noFill/>
          </a:ln>
        </p:spPr>
      </p:pic>
      <p:sp>
        <p:nvSpPr>
          <p:cNvPr id="204" name="Google Shape;204;p25"/>
          <p:cNvSpPr txBox="1"/>
          <p:nvPr/>
        </p:nvSpPr>
        <p:spPr>
          <a:xfrm>
            <a:off x="1616050" y="3936575"/>
            <a:ext cx="12276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ROI(IIITA)</a:t>
            </a:r>
            <a:endParaRPr sz="1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ctrTitle"/>
          </p:nvPr>
        </p:nvSpPr>
        <p:spPr>
          <a:xfrm>
            <a:off x="88575" y="63400"/>
            <a:ext cx="8520600" cy="100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800">
                <a:solidFill>
                  <a:schemeClr val="lt1"/>
                </a:solidFill>
              </a:rPr>
              <a:t> </a:t>
            </a:r>
            <a:endParaRPr sz="4800">
              <a:solidFill>
                <a:schemeClr val="lt1"/>
              </a:solidFill>
            </a:endParaRPr>
          </a:p>
        </p:txBody>
      </p:sp>
      <p:sp>
        <p:nvSpPr>
          <p:cNvPr id="210" name="Google Shape;210;p26"/>
          <p:cNvSpPr txBox="1"/>
          <p:nvPr>
            <p:ph idx="1" type="subTitle"/>
          </p:nvPr>
        </p:nvSpPr>
        <p:spPr>
          <a:xfrm>
            <a:off x="311700" y="118600"/>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 sz="300">
                <a:solidFill>
                  <a:schemeClr val="lt1"/>
                </a:solidFill>
              </a:rPr>
              <a:t> </a:t>
            </a:r>
            <a:r>
              <a:rPr lang="en" sz="2400">
                <a:solidFill>
                  <a:schemeClr val="lt1"/>
                </a:solidFill>
              </a:rPr>
              <a:t>Collection of ground truth data of IIITA (60 points) </a:t>
            </a:r>
            <a:r>
              <a:rPr lang="en" sz="2400" u="sng">
                <a:solidFill>
                  <a:schemeClr val="hlink"/>
                </a:solidFill>
                <a:hlinkClick r:id="rId3"/>
              </a:rPr>
              <a:t>[6]</a:t>
            </a:r>
            <a:endParaRPr sz="2400"/>
          </a:p>
        </p:txBody>
      </p:sp>
      <p:pic>
        <p:nvPicPr>
          <p:cNvPr id="211" name="Google Shape;211;p26"/>
          <p:cNvPicPr preferRelativeResize="0"/>
          <p:nvPr/>
        </p:nvPicPr>
        <p:blipFill>
          <a:blip r:embed="rId4">
            <a:alphaModFix/>
          </a:blip>
          <a:stretch>
            <a:fillRect/>
          </a:stretch>
        </p:blipFill>
        <p:spPr>
          <a:xfrm>
            <a:off x="1013925" y="1263800"/>
            <a:ext cx="7116151" cy="3710976"/>
          </a:xfrm>
          <a:prstGeom prst="rect">
            <a:avLst/>
          </a:prstGeom>
          <a:noFill/>
          <a:ln>
            <a:noFill/>
          </a:ln>
        </p:spPr>
      </p:pic>
      <p:sp>
        <p:nvSpPr>
          <p:cNvPr id="212" name="Google Shape;212;p26"/>
          <p:cNvSpPr txBox="1"/>
          <p:nvPr/>
        </p:nvSpPr>
        <p:spPr>
          <a:xfrm>
            <a:off x="854775" y="613725"/>
            <a:ext cx="7754400" cy="2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We have collected 250 ground truth locations from region of IIITA, near IIITA, Kalindipuram, Civil Lines, Sangam region</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7"/>
          <p:cNvPicPr preferRelativeResize="0"/>
          <p:nvPr/>
        </p:nvPicPr>
        <p:blipFill>
          <a:blip r:embed="rId3">
            <a:alphaModFix/>
          </a:blip>
          <a:stretch>
            <a:fillRect/>
          </a:stretch>
        </p:blipFill>
        <p:spPr>
          <a:xfrm>
            <a:off x="0" y="165675"/>
            <a:ext cx="4645550" cy="4645550"/>
          </a:xfrm>
          <a:prstGeom prst="rect">
            <a:avLst/>
          </a:prstGeom>
          <a:noFill/>
          <a:ln>
            <a:noFill/>
          </a:ln>
        </p:spPr>
      </p:pic>
      <p:pic>
        <p:nvPicPr>
          <p:cNvPr id="218" name="Google Shape;218;p27"/>
          <p:cNvPicPr preferRelativeResize="0"/>
          <p:nvPr/>
        </p:nvPicPr>
        <p:blipFill>
          <a:blip r:embed="rId4">
            <a:alphaModFix/>
          </a:blip>
          <a:stretch>
            <a:fillRect/>
          </a:stretch>
        </p:blipFill>
        <p:spPr>
          <a:xfrm>
            <a:off x="4645550" y="165675"/>
            <a:ext cx="4498452" cy="464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ctrTitle"/>
          </p:nvPr>
        </p:nvSpPr>
        <p:spPr>
          <a:xfrm>
            <a:off x="226500" y="2071950"/>
            <a:ext cx="2625000" cy="41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1"/>
                </a:solidFill>
              </a:rPr>
              <a:t>Flow Diagram</a:t>
            </a:r>
            <a:endParaRPr sz="2100">
              <a:solidFill>
                <a:schemeClr val="lt1"/>
              </a:solidFill>
            </a:endParaRPr>
          </a:p>
        </p:txBody>
      </p:sp>
      <p:pic>
        <p:nvPicPr>
          <p:cNvPr id="224" name="Google Shape;224;p28"/>
          <p:cNvPicPr preferRelativeResize="0"/>
          <p:nvPr/>
        </p:nvPicPr>
        <p:blipFill>
          <a:blip r:embed="rId3">
            <a:alphaModFix/>
          </a:blip>
          <a:stretch>
            <a:fillRect/>
          </a:stretch>
        </p:blipFill>
        <p:spPr>
          <a:xfrm>
            <a:off x="3027325" y="101475"/>
            <a:ext cx="2693349" cy="4867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28" name="Shape 228"/>
        <p:cNvGrpSpPr/>
        <p:nvPr/>
      </p:nvGrpSpPr>
      <p:grpSpPr>
        <a:xfrm>
          <a:off x="0" y="0"/>
          <a:ext cx="0" cy="0"/>
          <a:chOff x="0" y="0"/>
          <a:chExt cx="0" cy="0"/>
        </a:xfrm>
      </p:grpSpPr>
      <p:sp>
        <p:nvSpPr>
          <p:cNvPr id="229" name="Google Shape;229;p29"/>
          <p:cNvSpPr txBox="1"/>
          <p:nvPr/>
        </p:nvSpPr>
        <p:spPr>
          <a:xfrm>
            <a:off x="283400" y="822275"/>
            <a:ext cx="8644200" cy="4106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Data Acquisition: Collection of </a:t>
            </a:r>
            <a:r>
              <a:rPr lang="en" sz="1300">
                <a:solidFill>
                  <a:srgbClr val="FFFFFF"/>
                </a:solidFill>
                <a:latin typeface="Roboto"/>
                <a:ea typeface="Roboto"/>
                <a:cs typeface="Roboto"/>
                <a:sym typeface="Roboto"/>
              </a:rPr>
              <a:t>Sentinel</a:t>
            </a:r>
            <a:r>
              <a:rPr lang="en" sz="1300">
                <a:solidFill>
                  <a:srgbClr val="FFFFFF"/>
                </a:solidFill>
                <a:latin typeface="Roboto"/>
                <a:ea typeface="Roboto"/>
                <a:cs typeface="Roboto"/>
                <a:sym typeface="Roboto"/>
              </a:rPr>
              <a:t>-2 satellite data with minimum could cover.</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Image Preprocessing:</a:t>
            </a:r>
            <a:endParaRPr sz="1300">
              <a:solidFill>
                <a:srgbClr val="FFFFFF"/>
              </a:solidFill>
              <a:latin typeface="Roboto"/>
              <a:ea typeface="Roboto"/>
              <a:cs typeface="Roboto"/>
              <a:sym typeface="Roboto"/>
            </a:endParaRPr>
          </a:p>
          <a:p>
            <a:pPr indent="-311150" lvl="1" marL="9144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Perform image preprocessing tasks such as atmospheric corrections to enhance the quality of the imagery.</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Image Clipping: Clip the required ROI raster by overlaying vector over raster.</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Training Data Collection:</a:t>
            </a:r>
            <a:endParaRPr sz="1300">
              <a:solidFill>
                <a:srgbClr val="FFFFFF"/>
              </a:solidFill>
              <a:latin typeface="Roboto"/>
              <a:ea typeface="Roboto"/>
              <a:cs typeface="Roboto"/>
              <a:sym typeface="Roboto"/>
            </a:endParaRPr>
          </a:p>
          <a:p>
            <a:pPr indent="-311150" lvl="1" marL="9144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Collect ground truth data representing the four land cover classes (Barren Land, vegetation, built-up, water) through field surveys or existing land cover datasets.</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Classification Algorithm:</a:t>
            </a:r>
            <a:endParaRPr sz="1300">
              <a:solidFill>
                <a:srgbClr val="FFFFFF"/>
              </a:solidFill>
              <a:latin typeface="Roboto"/>
              <a:ea typeface="Roboto"/>
              <a:cs typeface="Roboto"/>
              <a:sym typeface="Roboto"/>
            </a:endParaRPr>
          </a:p>
          <a:p>
            <a:pPr indent="-311150" lvl="1" marL="9144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Split the reference dataset into training and validation sets to train and assess the performance of the classification algorithm.</a:t>
            </a:r>
            <a:endParaRPr sz="1300">
              <a:solidFill>
                <a:srgbClr val="FFFFFF"/>
              </a:solidFill>
              <a:latin typeface="Roboto"/>
              <a:ea typeface="Roboto"/>
              <a:cs typeface="Roboto"/>
              <a:sym typeface="Roboto"/>
            </a:endParaRPr>
          </a:p>
          <a:p>
            <a:pPr indent="-311150" lvl="1" marL="9144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Classification using Random Forest </a:t>
            </a:r>
            <a:r>
              <a:rPr lang="en" sz="1300">
                <a:solidFill>
                  <a:srgbClr val="FFFFFF"/>
                </a:solidFill>
                <a:latin typeface="Roboto"/>
                <a:ea typeface="Roboto"/>
                <a:cs typeface="Roboto"/>
                <a:sym typeface="Roboto"/>
              </a:rPr>
              <a:t>algorithm.</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Model </a:t>
            </a:r>
            <a:r>
              <a:rPr lang="en" sz="1300">
                <a:solidFill>
                  <a:srgbClr val="FFFFFF"/>
                </a:solidFill>
                <a:latin typeface="Roboto"/>
                <a:ea typeface="Roboto"/>
                <a:cs typeface="Roboto"/>
                <a:sym typeface="Roboto"/>
              </a:rPr>
              <a:t>evaluation </a:t>
            </a:r>
            <a:r>
              <a:rPr lang="en" sz="1300">
                <a:solidFill>
                  <a:srgbClr val="FFFFFF"/>
                </a:solidFill>
                <a:latin typeface="Roboto"/>
                <a:ea typeface="Roboto"/>
                <a:cs typeface="Roboto"/>
                <a:sym typeface="Roboto"/>
              </a:rPr>
              <a:t>: Evaluate classification by matrix like accuracy and f1-score.</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Visualization: Visualize the classified map for interpretation.</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Classification of Previous years data: </a:t>
            </a:r>
            <a:r>
              <a:rPr lang="en" sz="1300">
                <a:solidFill>
                  <a:srgbClr val="FFFFFF"/>
                </a:solidFill>
                <a:latin typeface="Roboto"/>
                <a:ea typeface="Roboto"/>
                <a:cs typeface="Roboto"/>
                <a:sym typeface="Roboto"/>
              </a:rPr>
              <a:t>Repeat</a:t>
            </a:r>
            <a:r>
              <a:rPr lang="en" sz="1300">
                <a:solidFill>
                  <a:srgbClr val="FFFFFF"/>
                </a:solidFill>
                <a:latin typeface="Roboto"/>
                <a:ea typeface="Roboto"/>
                <a:cs typeface="Roboto"/>
                <a:sym typeface="Roboto"/>
              </a:rPr>
              <a:t> above steps for previous 5 years data(2019-2023).</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Analysis of results for year on 2020 to 2024</a:t>
            </a:r>
            <a:endParaRPr sz="13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3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3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basis for </a:t>
            </a:r>
            <a:r>
              <a:rPr lang="en" sz="1300">
                <a:solidFill>
                  <a:srgbClr val="FFFFFF"/>
                </a:solidFill>
                <a:latin typeface="Roboto"/>
                <a:ea typeface="Roboto"/>
                <a:cs typeface="Roboto"/>
                <a:sym typeface="Roboto"/>
              </a:rPr>
              <a:t>previous</a:t>
            </a:r>
            <a:r>
              <a:rPr lang="en" sz="1300">
                <a:solidFill>
                  <a:srgbClr val="FFFFFF"/>
                </a:solidFill>
                <a:latin typeface="Roboto"/>
                <a:ea typeface="Roboto"/>
                <a:cs typeface="Roboto"/>
                <a:sym typeface="Roboto"/>
              </a:rPr>
              <a:t> five years.</a:t>
            </a:r>
            <a:endParaRPr sz="1300">
              <a:solidFill>
                <a:srgbClr val="FFFFFF"/>
              </a:solidFill>
              <a:latin typeface="Roboto"/>
              <a:ea typeface="Roboto"/>
              <a:cs typeface="Roboto"/>
              <a:sym typeface="Roboto"/>
            </a:endParaRPr>
          </a:p>
        </p:txBody>
      </p:sp>
      <p:sp>
        <p:nvSpPr>
          <p:cNvPr id="230" name="Google Shape;230;p29"/>
          <p:cNvSpPr txBox="1"/>
          <p:nvPr>
            <p:ph type="ctrTitle"/>
          </p:nvPr>
        </p:nvSpPr>
        <p:spPr>
          <a:xfrm>
            <a:off x="1584349" y="197125"/>
            <a:ext cx="6042300" cy="56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lang="en" sz="3000">
                <a:solidFill>
                  <a:srgbClr val="00D9FD"/>
                </a:solidFill>
              </a:rPr>
              <a:t>Methodology</a:t>
            </a:r>
            <a:endParaRPr b="1" sz="3000">
              <a:solidFill>
                <a:srgbClr val="00D9F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311700" y="68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solidFill>
                  <a:schemeClr val="lt1"/>
                </a:solidFill>
              </a:rPr>
              <a:t>Confusion Matrix</a:t>
            </a:r>
            <a:endParaRPr sz="2020">
              <a:solidFill>
                <a:schemeClr val="lt1"/>
              </a:solidFill>
            </a:endParaRPr>
          </a:p>
          <a:p>
            <a:pPr indent="0" lvl="0" marL="0" rtl="0" algn="ctr">
              <a:spcBef>
                <a:spcPts val="0"/>
              </a:spcBef>
              <a:spcAft>
                <a:spcPts val="0"/>
              </a:spcAft>
              <a:buSzPts val="990"/>
              <a:buNone/>
            </a:pPr>
            <a:r>
              <a:t/>
            </a:r>
            <a:endParaRPr sz="2020"/>
          </a:p>
        </p:txBody>
      </p:sp>
      <p:sp>
        <p:nvSpPr>
          <p:cNvPr id="236" name="Google Shape;236;p30"/>
          <p:cNvSpPr txBox="1"/>
          <p:nvPr>
            <p:ph idx="1" type="body"/>
          </p:nvPr>
        </p:nvSpPr>
        <p:spPr>
          <a:xfrm>
            <a:off x="963950" y="869642"/>
            <a:ext cx="8876100" cy="382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237" name="Google Shape;237;p30"/>
          <p:cNvPicPr preferRelativeResize="0"/>
          <p:nvPr/>
        </p:nvPicPr>
        <p:blipFill rotWithShape="1">
          <a:blip r:embed="rId3">
            <a:alphaModFix/>
          </a:blip>
          <a:srcRect b="5533" l="364" r="25241" t="6204"/>
          <a:stretch/>
        </p:blipFill>
        <p:spPr>
          <a:xfrm>
            <a:off x="2094040" y="567850"/>
            <a:ext cx="5364626" cy="4427574"/>
          </a:xfrm>
          <a:prstGeom prst="rect">
            <a:avLst/>
          </a:prstGeom>
          <a:noFill/>
          <a:ln>
            <a:noFill/>
          </a:ln>
        </p:spPr>
      </p:pic>
      <p:pic>
        <p:nvPicPr>
          <p:cNvPr id="238" name="Google Shape;238;p30"/>
          <p:cNvPicPr preferRelativeResize="0"/>
          <p:nvPr/>
        </p:nvPicPr>
        <p:blipFill rotWithShape="1">
          <a:blip r:embed="rId4">
            <a:alphaModFix/>
          </a:blip>
          <a:srcRect b="3145" l="13070" r="25303" t="23535"/>
          <a:stretch/>
        </p:blipFill>
        <p:spPr>
          <a:xfrm>
            <a:off x="3019801" y="1280675"/>
            <a:ext cx="4438874" cy="3673875"/>
          </a:xfrm>
          <a:prstGeom prst="rect">
            <a:avLst/>
          </a:prstGeom>
          <a:noFill/>
          <a:ln>
            <a:noFill/>
          </a:ln>
        </p:spPr>
      </p:pic>
      <p:sp>
        <p:nvSpPr>
          <p:cNvPr id="239" name="Google Shape;239;p30"/>
          <p:cNvSpPr txBox="1"/>
          <p:nvPr/>
        </p:nvSpPr>
        <p:spPr>
          <a:xfrm>
            <a:off x="6703975" y="4693750"/>
            <a:ext cx="2000100" cy="34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20">
                <a:solidFill>
                  <a:schemeClr val="lt1"/>
                </a:solidFill>
              </a:rPr>
              <a:t>(2024)</a:t>
            </a:r>
            <a:endParaRPr sz="102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000">
                <a:solidFill>
                  <a:srgbClr val="00D9FD"/>
                </a:solidFill>
                <a:latin typeface="Verdana"/>
                <a:ea typeface="Verdana"/>
                <a:cs typeface="Verdana"/>
                <a:sym typeface="Verdana"/>
              </a:rPr>
              <a:t>Results and Analysis</a:t>
            </a:r>
            <a:endParaRPr/>
          </a:p>
        </p:txBody>
      </p:sp>
      <p:sp>
        <p:nvSpPr>
          <p:cNvPr id="245" name="Google Shape;24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Accuracy   :	0.9021</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rPr lang="en">
                <a:solidFill>
                  <a:schemeClr val="lt1"/>
                </a:solidFill>
              </a:rPr>
              <a:t>Misclassification Rate   :   0.0979</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Weighted-F1	: 0.9015</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43800" cy="126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 </a:t>
            </a:r>
            <a:endParaRPr>
              <a:solidFill>
                <a:schemeClr val="lt1"/>
              </a:solidFill>
            </a:endParaRPr>
          </a:p>
        </p:txBody>
      </p:sp>
      <p:sp>
        <p:nvSpPr>
          <p:cNvPr id="64" name="Google Shape;64;p14"/>
          <p:cNvSpPr txBox="1"/>
          <p:nvPr>
            <p:ph idx="1" type="subTitle"/>
          </p:nvPr>
        </p:nvSpPr>
        <p:spPr>
          <a:xfrm>
            <a:off x="8828575" y="331300"/>
            <a:ext cx="43800" cy="894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a:t> </a:t>
            </a:r>
            <a:endParaRPr/>
          </a:p>
        </p:txBody>
      </p:sp>
      <p:sp>
        <p:nvSpPr>
          <p:cNvPr id="65" name="Google Shape;65;p1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chemeClr val="lt1"/>
                </a:solidFill>
                <a:latin typeface="Montserrat"/>
                <a:ea typeface="Montserrat"/>
                <a:cs typeface="Montserrat"/>
                <a:sym typeface="Montserrat"/>
              </a:rPr>
              <a:t>Index</a:t>
            </a:r>
            <a:endParaRPr b="1" sz="2800">
              <a:solidFill>
                <a:schemeClr val="lt1"/>
              </a:solidFill>
              <a:latin typeface="Montserrat"/>
              <a:ea typeface="Montserrat"/>
              <a:cs typeface="Montserrat"/>
              <a:sym typeface="Montserrat"/>
            </a:endParaRPr>
          </a:p>
        </p:txBody>
      </p:sp>
      <p:sp>
        <p:nvSpPr>
          <p:cNvPr id="66" name="Google Shape;66;p14"/>
          <p:cNvSpPr txBox="1"/>
          <p:nvPr/>
        </p:nvSpPr>
        <p:spPr>
          <a:xfrm>
            <a:off x="170775" y="1420050"/>
            <a:ext cx="85206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chemeClr val="lt1"/>
              </a:buClr>
              <a:buSzPts val="2000"/>
              <a:buAutoNum type="arabicPeriod"/>
            </a:pPr>
            <a:r>
              <a:rPr lang="en" sz="2000">
                <a:solidFill>
                  <a:schemeClr val="lt1"/>
                </a:solidFill>
              </a:rPr>
              <a:t>Topic</a:t>
            </a:r>
            <a:endParaRPr sz="2000">
              <a:solidFill>
                <a:schemeClr val="lt1"/>
              </a:solidFill>
            </a:endParaRPr>
          </a:p>
          <a:p>
            <a:pPr indent="-355600" lvl="0" marL="457200" rtl="0" algn="l">
              <a:lnSpc>
                <a:spcPct val="115000"/>
              </a:lnSpc>
              <a:spcBef>
                <a:spcPts val="0"/>
              </a:spcBef>
              <a:spcAft>
                <a:spcPts val="0"/>
              </a:spcAft>
              <a:buClr>
                <a:schemeClr val="lt1"/>
              </a:buClr>
              <a:buSzPts val="2000"/>
              <a:buAutoNum type="arabicPeriod"/>
            </a:pPr>
            <a:r>
              <a:rPr lang="en" sz="2000">
                <a:solidFill>
                  <a:schemeClr val="lt1"/>
                </a:solidFill>
              </a:rPr>
              <a:t>Literature</a:t>
            </a:r>
            <a:r>
              <a:rPr lang="en" sz="2000">
                <a:solidFill>
                  <a:schemeClr val="lt1"/>
                </a:solidFill>
              </a:rPr>
              <a:t> </a:t>
            </a:r>
            <a:r>
              <a:rPr lang="en" sz="2000">
                <a:solidFill>
                  <a:schemeClr val="lt1"/>
                </a:solidFill>
              </a:rPr>
              <a:t>Review</a:t>
            </a:r>
            <a:endParaRPr sz="2000">
              <a:solidFill>
                <a:schemeClr val="lt1"/>
              </a:solidFill>
            </a:endParaRPr>
          </a:p>
          <a:p>
            <a:pPr indent="-361950" lvl="0" marL="457200" rtl="0" algn="l">
              <a:spcBef>
                <a:spcPts val="0"/>
              </a:spcBef>
              <a:spcAft>
                <a:spcPts val="0"/>
              </a:spcAft>
              <a:buClr>
                <a:schemeClr val="lt1"/>
              </a:buClr>
              <a:buSzPts val="2100"/>
              <a:buAutoNum type="arabicPeriod"/>
            </a:pPr>
            <a:r>
              <a:rPr lang="en" sz="2100">
                <a:solidFill>
                  <a:schemeClr val="lt1"/>
                </a:solidFill>
              </a:rPr>
              <a:t>Dataset Description</a:t>
            </a:r>
            <a:endParaRPr sz="1600">
              <a:solidFill>
                <a:schemeClr val="lt1"/>
              </a:solidFill>
            </a:endParaRPr>
          </a:p>
          <a:p>
            <a:pPr indent="-355600" lvl="0" marL="457200" rtl="0" algn="l">
              <a:lnSpc>
                <a:spcPct val="115000"/>
              </a:lnSpc>
              <a:spcBef>
                <a:spcPts val="0"/>
              </a:spcBef>
              <a:spcAft>
                <a:spcPts val="0"/>
              </a:spcAft>
              <a:buClr>
                <a:schemeClr val="lt1"/>
              </a:buClr>
              <a:buSzPts val="2000"/>
              <a:buAutoNum type="arabicPeriod"/>
            </a:pPr>
            <a:r>
              <a:rPr lang="en" sz="2000">
                <a:solidFill>
                  <a:schemeClr val="lt1"/>
                </a:solidFill>
              </a:rPr>
              <a:t>Methodology </a:t>
            </a:r>
            <a:endParaRPr sz="2000">
              <a:solidFill>
                <a:schemeClr val="lt1"/>
              </a:solidFill>
            </a:endParaRPr>
          </a:p>
          <a:p>
            <a:pPr indent="-355600" lvl="0" marL="457200" rtl="0" algn="l">
              <a:lnSpc>
                <a:spcPct val="115000"/>
              </a:lnSpc>
              <a:spcBef>
                <a:spcPts val="0"/>
              </a:spcBef>
              <a:spcAft>
                <a:spcPts val="0"/>
              </a:spcAft>
              <a:buClr>
                <a:schemeClr val="lt1"/>
              </a:buClr>
              <a:buSzPts val="2000"/>
              <a:buAutoNum type="arabicPeriod"/>
            </a:pPr>
            <a:r>
              <a:rPr lang="en" sz="2000">
                <a:solidFill>
                  <a:schemeClr val="lt1"/>
                </a:solidFill>
              </a:rPr>
              <a:t>Result &amp; Discussion</a:t>
            </a:r>
            <a:endParaRPr sz="2000">
              <a:solidFill>
                <a:schemeClr val="lt1"/>
              </a:solidFill>
            </a:endParaRPr>
          </a:p>
          <a:p>
            <a:pPr indent="-355600" lvl="0" marL="457200" rtl="0" algn="l">
              <a:lnSpc>
                <a:spcPct val="115000"/>
              </a:lnSpc>
              <a:spcBef>
                <a:spcPts val="0"/>
              </a:spcBef>
              <a:spcAft>
                <a:spcPts val="0"/>
              </a:spcAft>
              <a:buClr>
                <a:schemeClr val="lt1"/>
              </a:buClr>
              <a:buSzPts val="2000"/>
              <a:buAutoNum type="arabicPeriod"/>
            </a:pPr>
            <a:r>
              <a:rPr lang="en" sz="2000">
                <a:solidFill>
                  <a:schemeClr val="lt1"/>
                </a:solidFill>
              </a:rPr>
              <a:t>References</a:t>
            </a:r>
            <a:endParaRPr sz="2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311700" y="535525"/>
            <a:ext cx="8520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00D9FD"/>
                </a:solidFill>
                <a:latin typeface="Verdana"/>
                <a:ea typeface="Verdana"/>
                <a:cs typeface="Verdana"/>
                <a:sym typeface="Verdana"/>
              </a:rPr>
              <a:t>Results and Analysis</a:t>
            </a:r>
            <a:endParaRPr b="1" sz="3000">
              <a:solidFill>
                <a:srgbClr val="00D9FD"/>
              </a:solidFill>
              <a:latin typeface="Verdana"/>
              <a:ea typeface="Verdana"/>
              <a:cs typeface="Verdana"/>
              <a:sym typeface="Verdana"/>
            </a:endParaRPr>
          </a:p>
        </p:txBody>
      </p:sp>
      <p:sp>
        <p:nvSpPr>
          <p:cNvPr id="251" name="Google Shape;251;p32"/>
          <p:cNvSpPr txBox="1"/>
          <p:nvPr>
            <p:ph idx="1" type="body"/>
          </p:nvPr>
        </p:nvSpPr>
        <p:spPr>
          <a:xfrm>
            <a:off x="311700" y="833350"/>
            <a:ext cx="8520600" cy="369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800"/>
              <a:buNone/>
            </a:pPr>
            <a:r>
              <a:rPr lang="en" sz="1600">
                <a:solidFill>
                  <a:schemeClr val="lt1"/>
                </a:solidFill>
                <a:latin typeface="Verdana"/>
                <a:ea typeface="Verdana"/>
                <a:cs typeface="Verdana"/>
                <a:sym typeface="Verdana"/>
              </a:rPr>
              <a:t> </a:t>
            </a:r>
            <a:endParaRPr sz="1600">
              <a:solidFill>
                <a:schemeClr val="lt1"/>
              </a:solidFill>
              <a:latin typeface="Verdana"/>
              <a:ea typeface="Verdana"/>
              <a:cs typeface="Verdana"/>
              <a:sym typeface="Verdana"/>
            </a:endParaRPr>
          </a:p>
        </p:txBody>
      </p:sp>
      <p:graphicFrame>
        <p:nvGraphicFramePr>
          <p:cNvPr id="252" name="Google Shape;252;p32"/>
          <p:cNvGraphicFramePr/>
          <p:nvPr/>
        </p:nvGraphicFramePr>
        <p:xfrm>
          <a:off x="1399875" y="1421575"/>
          <a:ext cx="3000000" cy="3000000"/>
        </p:xfrm>
        <a:graphic>
          <a:graphicData uri="http://schemas.openxmlformats.org/drawingml/2006/table">
            <a:tbl>
              <a:tblPr>
                <a:noFill/>
                <a:tableStyleId>{9625C363-9082-4B76-94CB-EDDBB26C508E}</a:tableStyleId>
              </a:tblPr>
              <a:tblGrid>
                <a:gridCol w="1057375"/>
                <a:gridCol w="1057375"/>
                <a:gridCol w="1057375"/>
                <a:gridCol w="1057375"/>
                <a:gridCol w="1057375"/>
                <a:gridCol w="1057375"/>
              </a:tblGrid>
              <a:tr h="434525">
                <a:tc>
                  <a:txBody>
                    <a:bodyPr/>
                    <a:lstStyle/>
                    <a:p>
                      <a:pPr indent="0" lvl="0" marL="0" rtl="0" algn="l">
                        <a:spcBef>
                          <a:spcPts val="0"/>
                        </a:spcBef>
                        <a:spcAft>
                          <a:spcPts val="0"/>
                        </a:spcAft>
                        <a:buNone/>
                      </a:pPr>
                      <a:r>
                        <a:rPr lang="en">
                          <a:solidFill>
                            <a:schemeClr val="lt1"/>
                          </a:solidFill>
                        </a:rPr>
                        <a:t>Type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2020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2021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2022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2023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2024</a:t>
                      </a:r>
                      <a:endParaRPr>
                        <a:solidFill>
                          <a:schemeClr val="lt1"/>
                        </a:solidFill>
                      </a:endParaRPr>
                    </a:p>
                  </a:txBody>
                  <a:tcPr marT="91425" marB="91425" marR="91425" marL="91425"/>
                </a:tc>
              </a:tr>
              <a:tr h="706125">
                <a:tc>
                  <a:txBody>
                    <a:bodyPr/>
                    <a:lstStyle/>
                    <a:p>
                      <a:pPr indent="0" lvl="0" marL="0" rtl="0" algn="l">
                        <a:spcBef>
                          <a:spcPts val="0"/>
                        </a:spcBef>
                        <a:spcAft>
                          <a:spcPts val="0"/>
                        </a:spcAft>
                        <a:buNone/>
                      </a:pPr>
                      <a:r>
                        <a:rPr lang="en">
                          <a:solidFill>
                            <a:schemeClr val="lt1"/>
                          </a:solidFill>
                        </a:rPr>
                        <a:t>Vegetation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36.150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42.937</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45.498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29.911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34.942</a:t>
                      </a:r>
                      <a:endParaRPr>
                        <a:solidFill>
                          <a:schemeClr val="lt1"/>
                        </a:solidFill>
                      </a:endParaRPr>
                    </a:p>
                  </a:txBody>
                  <a:tcPr marT="91425" marB="91425" marR="91425" marL="91425"/>
                </a:tc>
              </a:tr>
              <a:tr h="467950">
                <a:tc>
                  <a:txBody>
                    <a:bodyPr/>
                    <a:lstStyle/>
                    <a:p>
                      <a:pPr indent="0" lvl="0" marL="0" rtl="0" algn="l">
                        <a:spcBef>
                          <a:spcPts val="0"/>
                        </a:spcBef>
                        <a:spcAft>
                          <a:spcPts val="0"/>
                        </a:spcAft>
                        <a:buNone/>
                      </a:pPr>
                      <a:r>
                        <a:rPr lang="en">
                          <a:solidFill>
                            <a:schemeClr val="lt1"/>
                          </a:solidFill>
                        </a:rPr>
                        <a:t>Built Up</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7.812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8.962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9.716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10.050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10.320</a:t>
                      </a:r>
                      <a:endParaRPr>
                        <a:solidFill>
                          <a:schemeClr val="lt1"/>
                        </a:solidFill>
                      </a:endParaRPr>
                    </a:p>
                  </a:txBody>
                  <a:tcPr marT="91425" marB="91425" marR="91425" marL="91425"/>
                </a:tc>
              </a:tr>
              <a:tr h="434525">
                <a:tc>
                  <a:txBody>
                    <a:bodyPr/>
                    <a:lstStyle/>
                    <a:p>
                      <a:pPr indent="0" lvl="0" marL="0" rtl="0" algn="l">
                        <a:spcBef>
                          <a:spcPts val="0"/>
                        </a:spcBef>
                        <a:spcAft>
                          <a:spcPts val="0"/>
                        </a:spcAft>
                        <a:buNone/>
                      </a:pPr>
                      <a:r>
                        <a:rPr lang="en">
                          <a:solidFill>
                            <a:schemeClr val="lt1"/>
                          </a:solidFill>
                        </a:rPr>
                        <a:t>Barren Land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51.6626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45.448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42.823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54.811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52.893</a:t>
                      </a:r>
                      <a:endParaRPr>
                        <a:solidFill>
                          <a:schemeClr val="lt1"/>
                        </a:solidFill>
                      </a:endParaRPr>
                    </a:p>
                  </a:txBody>
                  <a:tcPr marT="91425" marB="91425" marR="91425" marL="91425"/>
                </a:tc>
              </a:tr>
              <a:tr h="608725">
                <a:tc>
                  <a:txBody>
                    <a:bodyPr/>
                    <a:lstStyle/>
                    <a:p>
                      <a:pPr indent="0" lvl="0" marL="0" rtl="0" algn="l">
                        <a:spcBef>
                          <a:spcPts val="0"/>
                        </a:spcBef>
                        <a:spcAft>
                          <a:spcPts val="0"/>
                        </a:spcAft>
                        <a:buNone/>
                      </a:pPr>
                      <a:r>
                        <a:rPr lang="en">
                          <a:solidFill>
                            <a:schemeClr val="lt1"/>
                          </a:solidFill>
                        </a:rPr>
                        <a:t>Water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4.375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2.654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1.963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5.228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1.837</a:t>
                      </a:r>
                      <a:endParaRPr>
                        <a:solidFill>
                          <a:schemeClr val="lt1"/>
                        </a:solidFil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258" name="Google Shape;25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259" name="Google Shape;259;p33"/>
          <p:cNvPicPr preferRelativeResize="0"/>
          <p:nvPr/>
        </p:nvPicPr>
        <p:blipFill>
          <a:blip r:embed="rId3">
            <a:alphaModFix/>
          </a:blip>
          <a:stretch>
            <a:fillRect/>
          </a:stretch>
        </p:blipFill>
        <p:spPr>
          <a:xfrm>
            <a:off x="744725" y="0"/>
            <a:ext cx="7776047"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1268100" y="409175"/>
            <a:ext cx="6639300" cy="67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000">
                <a:solidFill>
                  <a:srgbClr val="00D9FD"/>
                </a:solidFill>
                <a:latin typeface="Verdana"/>
                <a:ea typeface="Verdana"/>
                <a:cs typeface="Verdana"/>
                <a:sym typeface="Verdana"/>
              </a:rPr>
              <a:t>Results and Analysis</a:t>
            </a:r>
            <a:endParaRPr b="1" sz="3000">
              <a:solidFill>
                <a:srgbClr val="00D9FD"/>
              </a:solidFill>
              <a:latin typeface="Verdana"/>
              <a:ea typeface="Verdana"/>
              <a:cs typeface="Verdana"/>
              <a:sym typeface="Verdana"/>
            </a:endParaRPr>
          </a:p>
        </p:txBody>
      </p:sp>
      <p:sp>
        <p:nvSpPr>
          <p:cNvPr id="265" name="Google Shape;265;p34"/>
          <p:cNvSpPr txBox="1"/>
          <p:nvPr/>
        </p:nvSpPr>
        <p:spPr>
          <a:xfrm>
            <a:off x="219300" y="1392875"/>
            <a:ext cx="8705400" cy="86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solidFill>
                <a:schemeClr val="lt1"/>
              </a:solidFill>
              <a:latin typeface="Verdana"/>
              <a:ea typeface="Verdana"/>
              <a:cs typeface="Verdana"/>
              <a:sym typeface="Verdana"/>
            </a:endParaRPr>
          </a:p>
          <a:p>
            <a:pPr indent="0" lvl="0" marL="0" rtl="0" algn="l">
              <a:lnSpc>
                <a:spcPct val="115000"/>
              </a:lnSpc>
              <a:spcBef>
                <a:spcPts val="1200"/>
              </a:spcBef>
              <a:spcAft>
                <a:spcPts val="1200"/>
              </a:spcAft>
              <a:buNone/>
            </a:pPr>
            <a:r>
              <a:rPr lang="en" sz="1600">
                <a:solidFill>
                  <a:schemeClr val="lt1"/>
                </a:solidFill>
                <a:latin typeface="Verdana"/>
                <a:ea typeface="Verdana"/>
                <a:cs typeface="Verdana"/>
                <a:sym typeface="Verdana"/>
              </a:rPr>
              <a:t> </a:t>
            </a:r>
            <a:endParaRPr sz="1600">
              <a:solidFill>
                <a:schemeClr val="lt1"/>
              </a:solidFill>
              <a:latin typeface="Verdana"/>
              <a:ea typeface="Verdana"/>
              <a:cs typeface="Verdana"/>
              <a:sym typeface="Verdana"/>
            </a:endParaRPr>
          </a:p>
        </p:txBody>
      </p:sp>
      <p:pic>
        <p:nvPicPr>
          <p:cNvPr id="266" name="Google Shape;266;p34"/>
          <p:cNvPicPr preferRelativeResize="0"/>
          <p:nvPr/>
        </p:nvPicPr>
        <p:blipFill>
          <a:blip r:embed="rId3">
            <a:alphaModFix/>
          </a:blip>
          <a:stretch>
            <a:fillRect/>
          </a:stretch>
        </p:blipFill>
        <p:spPr>
          <a:xfrm>
            <a:off x="475725" y="1649300"/>
            <a:ext cx="4200744" cy="2577624"/>
          </a:xfrm>
          <a:prstGeom prst="rect">
            <a:avLst/>
          </a:prstGeom>
          <a:noFill/>
          <a:ln>
            <a:noFill/>
          </a:ln>
        </p:spPr>
      </p:pic>
      <p:pic>
        <p:nvPicPr>
          <p:cNvPr id="267" name="Google Shape;267;p34"/>
          <p:cNvPicPr preferRelativeResize="0"/>
          <p:nvPr/>
        </p:nvPicPr>
        <p:blipFill>
          <a:blip r:embed="rId4">
            <a:alphaModFix/>
          </a:blip>
          <a:stretch>
            <a:fillRect/>
          </a:stretch>
        </p:blipFill>
        <p:spPr>
          <a:xfrm>
            <a:off x="4828869" y="2413475"/>
            <a:ext cx="4162731" cy="970682"/>
          </a:xfrm>
          <a:prstGeom prst="rect">
            <a:avLst/>
          </a:prstGeom>
          <a:noFill/>
          <a:ln>
            <a:noFill/>
          </a:ln>
        </p:spPr>
      </p:pic>
      <p:sp>
        <p:nvSpPr>
          <p:cNvPr id="268" name="Google Shape;268;p34"/>
          <p:cNvSpPr txBox="1"/>
          <p:nvPr/>
        </p:nvSpPr>
        <p:spPr>
          <a:xfrm>
            <a:off x="432950" y="1088075"/>
            <a:ext cx="4178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chemeClr val="lt1"/>
                </a:solidFill>
                <a:latin typeface="Verdana"/>
                <a:ea typeface="Verdana"/>
                <a:cs typeface="Verdana"/>
                <a:sym typeface="Verdana"/>
              </a:rPr>
              <a:t>2020</a:t>
            </a:r>
            <a:endParaRPr sz="1600">
              <a:solidFill>
                <a:schemeClr val="lt1"/>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268100" y="409175"/>
            <a:ext cx="6639300" cy="67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000">
                <a:solidFill>
                  <a:srgbClr val="00D9FD"/>
                </a:solidFill>
                <a:latin typeface="Verdana"/>
                <a:ea typeface="Verdana"/>
                <a:cs typeface="Verdana"/>
                <a:sym typeface="Verdana"/>
              </a:rPr>
              <a:t>Results and Analysis</a:t>
            </a:r>
            <a:endParaRPr b="1" sz="3000">
              <a:solidFill>
                <a:srgbClr val="00D9FD"/>
              </a:solidFill>
              <a:latin typeface="Verdana"/>
              <a:ea typeface="Verdana"/>
              <a:cs typeface="Verdana"/>
              <a:sym typeface="Verdana"/>
            </a:endParaRPr>
          </a:p>
        </p:txBody>
      </p:sp>
      <p:sp>
        <p:nvSpPr>
          <p:cNvPr id="274" name="Google Shape;274;p35"/>
          <p:cNvSpPr txBox="1"/>
          <p:nvPr/>
        </p:nvSpPr>
        <p:spPr>
          <a:xfrm>
            <a:off x="219300" y="1392875"/>
            <a:ext cx="8705400" cy="86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solidFill>
                <a:schemeClr val="lt1"/>
              </a:solidFill>
              <a:latin typeface="Verdana"/>
              <a:ea typeface="Verdana"/>
              <a:cs typeface="Verdana"/>
              <a:sym typeface="Verdana"/>
            </a:endParaRPr>
          </a:p>
          <a:p>
            <a:pPr indent="0" lvl="0" marL="0" rtl="0" algn="l">
              <a:lnSpc>
                <a:spcPct val="115000"/>
              </a:lnSpc>
              <a:spcBef>
                <a:spcPts val="1200"/>
              </a:spcBef>
              <a:spcAft>
                <a:spcPts val="1200"/>
              </a:spcAft>
              <a:buNone/>
            </a:pPr>
            <a:r>
              <a:rPr lang="en" sz="1600">
                <a:solidFill>
                  <a:schemeClr val="lt1"/>
                </a:solidFill>
                <a:latin typeface="Verdana"/>
                <a:ea typeface="Verdana"/>
                <a:cs typeface="Verdana"/>
                <a:sym typeface="Verdana"/>
              </a:rPr>
              <a:t> </a:t>
            </a:r>
            <a:endParaRPr sz="1600">
              <a:solidFill>
                <a:schemeClr val="lt1"/>
              </a:solidFill>
              <a:latin typeface="Verdana"/>
              <a:ea typeface="Verdana"/>
              <a:cs typeface="Verdana"/>
              <a:sym typeface="Verdana"/>
            </a:endParaRPr>
          </a:p>
        </p:txBody>
      </p:sp>
      <p:pic>
        <p:nvPicPr>
          <p:cNvPr id="275" name="Google Shape;275;p35"/>
          <p:cNvPicPr preferRelativeResize="0"/>
          <p:nvPr/>
        </p:nvPicPr>
        <p:blipFill>
          <a:blip r:embed="rId3">
            <a:alphaModFix/>
          </a:blip>
          <a:stretch>
            <a:fillRect/>
          </a:stretch>
        </p:blipFill>
        <p:spPr>
          <a:xfrm>
            <a:off x="306725" y="1634600"/>
            <a:ext cx="4194255" cy="2577626"/>
          </a:xfrm>
          <a:prstGeom prst="rect">
            <a:avLst/>
          </a:prstGeom>
          <a:noFill/>
          <a:ln>
            <a:noFill/>
          </a:ln>
        </p:spPr>
      </p:pic>
      <p:pic>
        <p:nvPicPr>
          <p:cNvPr id="276" name="Google Shape;276;p35"/>
          <p:cNvPicPr preferRelativeResize="0"/>
          <p:nvPr/>
        </p:nvPicPr>
        <p:blipFill>
          <a:blip r:embed="rId4">
            <a:alphaModFix/>
          </a:blip>
          <a:stretch>
            <a:fillRect/>
          </a:stretch>
        </p:blipFill>
        <p:spPr>
          <a:xfrm>
            <a:off x="4653380" y="2413475"/>
            <a:ext cx="4276725" cy="1181100"/>
          </a:xfrm>
          <a:prstGeom prst="rect">
            <a:avLst/>
          </a:prstGeom>
          <a:noFill/>
          <a:ln>
            <a:noFill/>
          </a:ln>
        </p:spPr>
      </p:pic>
      <p:sp>
        <p:nvSpPr>
          <p:cNvPr id="277" name="Google Shape;277;p35"/>
          <p:cNvSpPr txBox="1"/>
          <p:nvPr/>
        </p:nvSpPr>
        <p:spPr>
          <a:xfrm>
            <a:off x="314650" y="1088075"/>
            <a:ext cx="4178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chemeClr val="lt1"/>
                </a:solidFill>
                <a:latin typeface="Verdana"/>
                <a:ea typeface="Verdana"/>
                <a:cs typeface="Verdana"/>
                <a:sym typeface="Verdana"/>
              </a:rPr>
              <a:t>2021</a:t>
            </a:r>
            <a:endParaRPr sz="1600">
              <a:solidFill>
                <a:schemeClr val="lt1"/>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1268100" y="409175"/>
            <a:ext cx="6639300" cy="67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000">
                <a:solidFill>
                  <a:srgbClr val="00D9FD"/>
                </a:solidFill>
                <a:latin typeface="Verdana"/>
                <a:ea typeface="Verdana"/>
                <a:cs typeface="Verdana"/>
                <a:sym typeface="Verdana"/>
              </a:rPr>
              <a:t>Results and Analysis</a:t>
            </a:r>
            <a:endParaRPr b="1" sz="3000">
              <a:solidFill>
                <a:srgbClr val="00D9FD"/>
              </a:solidFill>
              <a:latin typeface="Verdana"/>
              <a:ea typeface="Verdana"/>
              <a:cs typeface="Verdana"/>
              <a:sym typeface="Verdana"/>
            </a:endParaRPr>
          </a:p>
        </p:txBody>
      </p:sp>
      <p:sp>
        <p:nvSpPr>
          <p:cNvPr id="283" name="Google Shape;283;p36"/>
          <p:cNvSpPr txBox="1"/>
          <p:nvPr/>
        </p:nvSpPr>
        <p:spPr>
          <a:xfrm>
            <a:off x="219300" y="1392875"/>
            <a:ext cx="8705400" cy="86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solidFill>
                <a:schemeClr val="lt1"/>
              </a:solidFill>
              <a:latin typeface="Verdana"/>
              <a:ea typeface="Verdana"/>
              <a:cs typeface="Verdana"/>
              <a:sym typeface="Verdana"/>
            </a:endParaRPr>
          </a:p>
          <a:p>
            <a:pPr indent="0" lvl="0" marL="0" rtl="0" algn="l">
              <a:lnSpc>
                <a:spcPct val="115000"/>
              </a:lnSpc>
              <a:spcBef>
                <a:spcPts val="1200"/>
              </a:spcBef>
              <a:spcAft>
                <a:spcPts val="1200"/>
              </a:spcAft>
              <a:buNone/>
            </a:pPr>
            <a:r>
              <a:rPr lang="en" sz="1600">
                <a:solidFill>
                  <a:schemeClr val="lt1"/>
                </a:solidFill>
                <a:latin typeface="Verdana"/>
                <a:ea typeface="Verdana"/>
                <a:cs typeface="Verdana"/>
                <a:sym typeface="Verdana"/>
              </a:rPr>
              <a:t> </a:t>
            </a:r>
            <a:endParaRPr sz="1600">
              <a:solidFill>
                <a:schemeClr val="lt1"/>
              </a:solidFill>
              <a:latin typeface="Verdana"/>
              <a:ea typeface="Verdana"/>
              <a:cs typeface="Verdana"/>
              <a:sym typeface="Verdana"/>
            </a:endParaRPr>
          </a:p>
        </p:txBody>
      </p:sp>
      <p:pic>
        <p:nvPicPr>
          <p:cNvPr id="284" name="Google Shape;284;p36"/>
          <p:cNvPicPr preferRelativeResize="0"/>
          <p:nvPr/>
        </p:nvPicPr>
        <p:blipFill>
          <a:blip r:embed="rId3">
            <a:alphaModFix/>
          </a:blip>
          <a:stretch>
            <a:fillRect/>
          </a:stretch>
        </p:blipFill>
        <p:spPr>
          <a:xfrm>
            <a:off x="219300" y="1715425"/>
            <a:ext cx="4241018" cy="2577624"/>
          </a:xfrm>
          <a:prstGeom prst="rect">
            <a:avLst/>
          </a:prstGeom>
          <a:noFill/>
          <a:ln>
            <a:noFill/>
          </a:ln>
        </p:spPr>
      </p:pic>
      <p:pic>
        <p:nvPicPr>
          <p:cNvPr id="285" name="Google Shape;285;p36"/>
          <p:cNvPicPr preferRelativeResize="0"/>
          <p:nvPr/>
        </p:nvPicPr>
        <p:blipFill>
          <a:blip r:embed="rId4">
            <a:alphaModFix/>
          </a:blip>
          <a:stretch>
            <a:fillRect/>
          </a:stretch>
        </p:blipFill>
        <p:spPr>
          <a:xfrm>
            <a:off x="4612718" y="2413475"/>
            <a:ext cx="4257675" cy="1114425"/>
          </a:xfrm>
          <a:prstGeom prst="rect">
            <a:avLst/>
          </a:prstGeom>
          <a:noFill/>
          <a:ln>
            <a:noFill/>
          </a:ln>
        </p:spPr>
      </p:pic>
      <p:sp>
        <p:nvSpPr>
          <p:cNvPr id="286" name="Google Shape;286;p36"/>
          <p:cNvSpPr txBox="1"/>
          <p:nvPr/>
        </p:nvSpPr>
        <p:spPr>
          <a:xfrm>
            <a:off x="250613" y="1133775"/>
            <a:ext cx="4178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chemeClr val="lt1"/>
                </a:solidFill>
                <a:latin typeface="Verdana"/>
                <a:ea typeface="Verdana"/>
                <a:cs typeface="Verdana"/>
                <a:sym typeface="Verdana"/>
              </a:rPr>
              <a:t>2022</a:t>
            </a:r>
            <a:endParaRPr sz="1600">
              <a:solidFill>
                <a:schemeClr val="lt1"/>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1268100" y="409175"/>
            <a:ext cx="6639300" cy="67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000">
                <a:solidFill>
                  <a:srgbClr val="00D9FD"/>
                </a:solidFill>
                <a:latin typeface="Verdana"/>
                <a:ea typeface="Verdana"/>
                <a:cs typeface="Verdana"/>
                <a:sym typeface="Verdana"/>
              </a:rPr>
              <a:t>Results and Analysis</a:t>
            </a:r>
            <a:endParaRPr b="1" sz="3000">
              <a:solidFill>
                <a:srgbClr val="00D9FD"/>
              </a:solidFill>
              <a:latin typeface="Verdana"/>
              <a:ea typeface="Verdana"/>
              <a:cs typeface="Verdana"/>
              <a:sym typeface="Verdana"/>
            </a:endParaRPr>
          </a:p>
        </p:txBody>
      </p:sp>
      <p:sp>
        <p:nvSpPr>
          <p:cNvPr id="292" name="Google Shape;292;p37"/>
          <p:cNvSpPr txBox="1"/>
          <p:nvPr/>
        </p:nvSpPr>
        <p:spPr>
          <a:xfrm>
            <a:off x="219300" y="1392875"/>
            <a:ext cx="8705400" cy="86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solidFill>
                <a:schemeClr val="lt1"/>
              </a:solidFill>
              <a:latin typeface="Verdana"/>
              <a:ea typeface="Verdana"/>
              <a:cs typeface="Verdana"/>
              <a:sym typeface="Verdana"/>
            </a:endParaRPr>
          </a:p>
          <a:p>
            <a:pPr indent="0" lvl="0" marL="0" rtl="0" algn="l">
              <a:lnSpc>
                <a:spcPct val="115000"/>
              </a:lnSpc>
              <a:spcBef>
                <a:spcPts val="1200"/>
              </a:spcBef>
              <a:spcAft>
                <a:spcPts val="1200"/>
              </a:spcAft>
              <a:buNone/>
            </a:pPr>
            <a:r>
              <a:rPr lang="en" sz="1600">
                <a:solidFill>
                  <a:schemeClr val="lt1"/>
                </a:solidFill>
                <a:latin typeface="Verdana"/>
                <a:ea typeface="Verdana"/>
                <a:cs typeface="Verdana"/>
                <a:sym typeface="Verdana"/>
              </a:rPr>
              <a:t> </a:t>
            </a:r>
            <a:endParaRPr sz="1600">
              <a:solidFill>
                <a:schemeClr val="lt1"/>
              </a:solidFill>
              <a:latin typeface="Verdana"/>
              <a:ea typeface="Verdana"/>
              <a:cs typeface="Verdana"/>
              <a:sym typeface="Verdana"/>
            </a:endParaRPr>
          </a:p>
        </p:txBody>
      </p:sp>
      <p:pic>
        <p:nvPicPr>
          <p:cNvPr id="293" name="Google Shape;293;p37"/>
          <p:cNvPicPr preferRelativeResize="0"/>
          <p:nvPr/>
        </p:nvPicPr>
        <p:blipFill>
          <a:blip r:embed="rId3">
            <a:alphaModFix/>
          </a:blip>
          <a:stretch>
            <a:fillRect/>
          </a:stretch>
        </p:blipFill>
        <p:spPr>
          <a:xfrm>
            <a:off x="299350" y="1700725"/>
            <a:ext cx="4185994" cy="2577624"/>
          </a:xfrm>
          <a:prstGeom prst="rect">
            <a:avLst/>
          </a:prstGeom>
          <a:noFill/>
          <a:ln>
            <a:noFill/>
          </a:ln>
        </p:spPr>
      </p:pic>
      <p:pic>
        <p:nvPicPr>
          <p:cNvPr id="294" name="Google Shape;294;p37"/>
          <p:cNvPicPr preferRelativeResize="0"/>
          <p:nvPr/>
        </p:nvPicPr>
        <p:blipFill>
          <a:blip r:embed="rId4">
            <a:alphaModFix/>
          </a:blip>
          <a:stretch>
            <a:fillRect/>
          </a:stretch>
        </p:blipFill>
        <p:spPr>
          <a:xfrm>
            <a:off x="4637744" y="2413475"/>
            <a:ext cx="4267200" cy="1104900"/>
          </a:xfrm>
          <a:prstGeom prst="rect">
            <a:avLst/>
          </a:prstGeom>
          <a:noFill/>
          <a:ln>
            <a:noFill/>
          </a:ln>
        </p:spPr>
      </p:pic>
      <p:sp>
        <p:nvSpPr>
          <p:cNvPr id="295" name="Google Shape;295;p37"/>
          <p:cNvSpPr txBox="1"/>
          <p:nvPr/>
        </p:nvSpPr>
        <p:spPr>
          <a:xfrm>
            <a:off x="303150" y="1178850"/>
            <a:ext cx="4178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chemeClr val="lt1"/>
                </a:solidFill>
                <a:latin typeface="Verdana"/>
                <a:ea typeface="Verdana"/>
                <a:cs typeface="Verdana"/>
                <a:sym typeface="Verdana"/>
              </a:rPr>
              <a:t>2023</a:t>
            </a:r>
            <a:endParaRPr sz="1600">
              <a:solidFill>
                <a:schemeClr val="lt1"/>
              </a:solidFill>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1268100" y="409175"/>
            <a:ext cx="6639300" cy="67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000">
                <a:solidFill>
                  <a:srgbClr val="00D9FD"/>
                </a:solidFill>
                <a:latin typeface="Verdana"/>
                <a:ea typeface="Verdana"/>
                <a:cs typeface="Verdana"/>
                <a:sym typeface="Verdana"/>
              </a:rPr>
              <a:t>Results and Analysis</a:t>
            </a:r>
            <a:endParaRPr b="1" sz="3000">
              <a:solidFill>
                <a:srgbClr val="00D9FD"/>
              </a:solidFill>
              <a:latin typeface="Verdana"/>
              <a:ea typeface="Verdana"/>
              <a:cs typeface="Verdana"/>
              <a:sym typeface="Verdana"/>
            </a:endParaRPr>
          </a:p>
        </p:txBody>
      </p:sp>
      <p:sp>
        <p:nvSpPr>
          <p:cNvPr id="301" name="Google Shape;301;p38"/>
          <p:cNvSpPr txBox="1"/>
          <p:nvPr/>
        </p:nvSpPr>
        <p:spPr>
          <a:xfrm>
            <a:off x="255350" y="1164150"/>
            <a:ext cx="4178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chemeClr val="lt1"/>
                </a:solidFill>
                <a:latin typeface="Verdana"/>
                <a:ea typeface="Verdana"/>
                <a:cs typeface="Verdana"/>
                <a:sym typeface="Verdana"/>
              </a:rPr>
              <a:t>2024</a:t>
            </a:r>
            <a:endParaRPr sz="1600">
              <a:solidFill>
                <a:schemeClr val="lt1"/>
              </a:solidFill>
              <a:latin typeface="Verdana"/>
              <a:ea typeface="Verdana"/>
              <a:cs typeface="Verdana"/>
              <a:sym typeface="Verdana"/>
            </a:endParaRPr>
          </a:p>
        </p:txBody>
      </p:sp>
      <p:pic>
        <p:nvPicPr>
          <p:cNvPr id="302" name="Google Shape;302;p38"/>
          <p:cNvPicPr preferRelativeResize="0"/>
          <p:nvPr/>
        </p:nvPicPr>
        <p:blipFill>
          <a:blip r:embed="rId3">
            <a:alphaModFix/>
          </a:blip>
          <a:stretch>
            <a:fillRect/>
          </a:stretch>
        </p:blipFill>
        <p:spPr>
          <a:xfrm>
            <a:off x="255275" y="1671325"/>
            <a:ext cx="4178543" cy="2577625"/>
          </a:xfrm>
          <a:prstGeom prst="rect">
            <a:avLst/>
          </a:prstGeom>
          <a:noFill/>
          <a:ln>
            <a:noFill/>
          </a:ln>
        </p:spPr>
      </p:pic>
      <p:pic>
        <p:nvPicPr>
          <p:cNvPr id="303" name="Google Shape;303;p38"/>
          <p:cNvPicPr preferRelativeResize="0"/>
          <p:nvPr/>
        </p:nvPicPr>
        <p:blipFill>
          <a:blip r:embed="rId4">
            <a:alphaModFix/>
          </a:blip>
          <a:stretch>
            <a:fillRect/>
          </a:stretch>
        </p:blipFill>
        <p:spPr>
          <a:xfrm>
            <a:off x="4464400" y="3133988"/>
            <a:ext cx="4374800" cy="11149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idx="1" type="body"/>
          </p:nvPr>
        </p:nvSpPr>
        <p:spPr>
          <a:xfrm>
            <a:off x="311700" y="791400"/>
            <a:ext cx="8520600" cy="41532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Clr>
                <a:schemeClr val="dk1"/>
              </a:buClr>
              <a:buSzPct val="68750"/>
              <a:buFont typeface="Arial"/>
              <a:buNone/>
            </a:pPr>
            <a:r>
              <a:rPr lang="en" sz="1600">
                <a:solidFill>
                  <a:schemeClr val="lt1"/>
                </a:solidFill>
                <a:latin typeface="Verdana"/>
                <a:ea typeface="Verdana"/>
                <a:cs typeface="Verdana"/>
                <a:sym typeface="Verdana"/>
              </a:rPr>
              <a:t>1. </a:t>
            </a:r>
            <a:r>
              <a:rPr lang="en" sz="1600">
                <a:solidFill>
                  <a:schemeClr val="lt1"/>
                </a:solidFill>
                <a:latin typeface="Verdana"/>
                <a:ea typeface="Verdana"/>
                <a:cs typeface="Verdana"/>
                <a:sym typeface="Verdana"/>
              </a:rPr>
              <a:t>M. N. Ahmad, Z. Shao, A. Javed (2023)"Mapping Impervious Surface Area Increase and Urban Pluvial Flooding Using Sentinel Application Platform (SNAP) and Remote Sensing Data."Environ Sci Pollut Res 30, 125741–125758  </a:t>
            </a:r>
            <a:r>
              <a:rPr lang="en" sz="1600" u="sng">
                <a:solidFill>
                  <a:schemeClr val="hlink"/>
                </a:solidFill>
                <a:latin typeface="Verdana"/>
                <a:ea typeface="Verdana"/>
                <a:cs typeface="Verdana"/>
                <a:sym typeface="Verdana"/>
                <a:hlinkClick r:id="rId3"/>
              </a:rPr>
              <a:t>Paper Link</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68750"/>
              <a:buFont typeface="Arial"/>
              <a:buNone/>
            </a:pPr>
            <a:r>
              <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68750"/>
              <a:buFont typeface="Arial"/>
              <a:buNone/>
            </a:pPr>
            <a:r>
              <a:rPr lang="en" sz="1600">
                <a:solidFill>
                  <a:schemeClr val="lt1"/>
                </a:solidFill>
                <a:latin typeface="Verdana"/>
                <a:ea typeface="Verdana"/>
                <a:cs typeface="Verdana"/>
                <a:sym typeface="Verdana"/>
              </a:rPr>
              <a:t>2. M. Cavur, H. S. Duzgun, S. Kemec, D. C. Demirkan,(2019) "Land Use and Land Cover Classification of Sentinel-2A: St Petersburg Case Study."International Archives of the Photogrammetry, Remote Sensing and Spatial Information Sciences, XLII-1/W2, 13–16 </a:t>
            </a:r>
            <a:r>
              <a:rPr lang="en" sz="1600" u="sng">
                <a:solidFill>
                  <a:schemeClr val="hlink"/>
                </a:solidFill>
                <a:latin typeface="Verdana"/>
                <a:ea typeface="Verdana"/>
                <a:cs typeface="Verdana"/>
                <a:sym typeface="Verdana"/>
                <a:hlinkClick r:id="rId4"/>
              </a:rPr>
              <a:t>Paper Link</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68750"/>
              <a:buFont typeface="Arial"/>
              <a:buNone/>
            </a:pPr>
            <a:r>
              <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68750"/>
              <a:buFont typeface="Arial"/>
              <a:buNone/>
            </a:pPr>
            <a:r>
              <a:rPr lang="en" sz="1600">
                <a:solidFill>
                  <a:schemeClr val="lt1"/>
                </a:solidFill>
                <a:latin typeface="Verdana"/>
                <a:ea typeface="Verdana"/>
                <a:cs typeface="Verdana"/>
                <a:sym typeface="Verdana"/>
              </a:rPr>
              <a:t>3. M. Majidi Nezhad, A. Heydari, L. Fusilli, G. Laneve,(2019) "Land Cover Classification by Using Sentinel-2 Images: A Case Study in the City of Rome."In Proceedings of the 4th World Congress on Civil, Structural, and Environmental Engineering (ICEPTP19) (pp. 1–April). Environmental Science. DOI: 10.11159/ICEPTP19.158 </a:t>
            </a:r>
            <a:r>
              <a:rPr lang="en" sz="1600" u="sng">
                <a:solidFill>
                  <a:schemeClr val="hlink"/>
                </a:solidFill>
                <a:latin typeface="Verdana"/>
                <a:ea typeface="Verdana"/>
                <a:cs typeface="Verdana"/>
                <a:sym typeface="Verdana"/>
                <a:hlinkClick r:id="rId5"/>
              </a:rPr>
              <a:t>Paper Link</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68750"/>
              <a:buFont typeface="Arial"/>
              <a:buNone/>
            </a:pPr>
            <a:r>
              <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68750"/>
              <a:buFont typeface="Arial"/>
              <a:buNone/>
            </a:pPr>
            <a:r>
              <a:rPr lang="en" sz="1600">
                <a:solidFill>
                  <a:schemeClr val="lt1"/>
                </a:solidFill>
                <a:latin typeface="Verdana"/>
                <a:ea typeface="Verdana"/>
                <a:cs typeface="Verdana"/>
                <a:sym typeface="Verdana"/>
              </a:rPr>
              <a:t>4. A. Sekertekin, A. M. Marangoz, H. Akcin, (2017)"Pixel-Based Classification Analysis of Land Use Land Cover Using Sentinel-2 and Landsat-8 Data." . International Archives of the Photogrammetry, Remote Sensing and Spatial Information Sciences, </a:t>
            </a:r>
            <a:r>
              <a:rPr lang="en" sz="1600">
                <a:solidFill>
                  <a:schemeClr val="lt1"/>
                </a:solidFill>
                <a:latin typeface="Verdana"/>
                <a:ea typeface="Verdana"/>
                <a:cs typeface="Verdana"/>
                <a:sym typeface="Verdana"/>
              </a:rPr>
              <a:t>(pp. 91-93) </a:t>
            </a:r>
            <a:r>
              <a:rPr lang="en" sz="1600">
                <a:solidFill>
                  <a:schemeClr val="lt1"/>
                </a:solidFill>
                <a:latin typeface="Verdana"/>
                <a:ea typeface="Verdana"/>
                <a:cs typeface="Verdana"/>
                <a:sym typeface="Verdana"/>
              </a:rPr>
              <a:t>XLII-4/W6 </a:t>
            </a:r>
            <a:r>
              <a:rPr lang="en" sz="1600" u="sng">
                <a:solidFill>
                  <a:schemeClr val="hlink"/>
                </a:solidFill>
                <a:latin typeface="Verdana"/>
                <a:ea typeface="Verdana"/>
                <a:cs typeface="Verdana"/>
                <a:sym typeface="Verdana"/>
                <a:hlinkClick r:id="rId6"/>
              </a:rPr>
              <a:t>Paper Link</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68750"/>
              <a:buFont typeface="Arial"/>
              <a:buNone/>
            </a:pPr>
            <a:r>
              <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68750"/>
              <a:buFont typeface="Arial"/>
              <a:buNone/>
            </a:pPr>
            <a:r>
              <a:rPr lang="en" sz="1600">
                <a:solidFill>
                  <a:schemeClr val="lt1"/>
                </a:solidFill>
                <a:latin typeface="Verdana"/>
                <a:ea typeface="Verdana"/>
                <a:cs typeface="Verdana"/>
                <a:sym typeface="Verdana"/>
              </a:rPr>
              <a:t>5. A. N. M. Al-Rubkhi,(2017) "Land Use Change Analysis and Modeling Using Open Source (QGIS).Case Study: Boasher Willayat"</a:t>
            </a:r>
            <a:r>
              <a:rPr lang="en" sz="1600" u="sng">
                <a:solidFill>
                  <a:schemeClr val="hlink"/>
                </a:solidFill>
                <a:latin typeface="Verdana"/>
                <a:ea typeface="Verdana"/>
                <a:cs typeface="Verdana"/>
                <a:sym typeface="Verdana"/>
                <a:hlinkClick r:id="rId7"/>
              </a:rPr>
              <a:t>Paper Link</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258071"/>
              <a:buFont typeface="Arial"/>
              <a:buNone/>
            </a:pPr>
            <a:r>
              <a:t/>
            </a:r>
            <a:endParaRPr b="1" sz="14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ct val="258071"/>
              <a:buFont typeface="Arial"/>
              <a:buNone/>
            </a:pPr>
            <a:r>
              <a:t/>
            </a:r>
            <a:endParaRPr b="1" sz="1400">
              <a:solidFill>
                <a:schemeClr val="lt1"/>
              </a:solidFill>
              <a:latin typeface="Verdana"/>
              <a:ea typeface="Verdana"/>
              <a:cs typeface="Verdana"/>
              <a:sym typeface="Verdana"/>
            </a:endParaRPr>
          </a:p>
        </p:txBody>
      </p:sp>
      <p:sp>
        <p:nvSpPr>
          <p:cNvPr id="309" name="Google Shape;309;p39"/>
          <p:cNvSpPr txBox="1"/>
          <p:nvPr>
            <p:ph type="title"/>
          </p:nvPr>
        </p:nvSpPr>
        <p:spPr>
          <a:xfrm>
            <a:off x="311700" y="12817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3111"/>
              <a:buFont typeface="Arial"/>
              <a:buNone/>
            </a:pPr>
            <a:r>
              <a:rPr b="1" lang="en" sz="3000">
                <a:solidFill>
                  <a:srgbClr val="00D9FD"/>
                </a:solidFill>
                <a:latin typeface="Verdana"/>
                <a:ea typeface="Verdana"/>
                <a:cs typeface="Verdana"/>
                <a:sym typeface="Verdana"/>
              </a:rPr>
              <a:t>References</a:t>
            </a:r>
            <a:endParaRPr b="1" sz="3000">
              <a:solidFill>
                <a:srgbClr val="00D9FD"/>
              </a:solidFill>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idx="1" type="body"/>
          </p:nvPr>
        </p:nvSpPr>
        <p:spPr>
          <a:xfrm>
            <a:off x="311700" y="791400"/>
            <a:ext cx="8520600" cy="415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ts val="3613"/>
              <a:buFont typeface="Arial"/>
              <a:buNone/>
            </a:pPr>
            <a:r>
              <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ts val="3613"/>
              <a:buFont typeface="Arial"/>
              <a:buNone/>
            </a:pPr>
            <a:r>
              <a:t/>
            </a:r>
            <a:endParaRPr b="1" sz="14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ts val="3613"/>
              <a:buFont typeface="Arial"/>
              <a:buNone/>
            </a:pPr>
            <a:r>
              <a:rPr b="1" lang="en" sz="1400">
                <a:solidFill>
                  <a:schemeClr val="lt1"/>
                </a:solidFill>
                <a:latin typeface="Verdana"/>
                <a:ea typeface="Verdana"/>
                <a:cs typeface="Verdana"/>
                <a:sym typeface="Verdana"/>
              </a:rPr>
              <a:t>[06] </a:t>
            </a:r>
            <a:r>
              <a:rPr b="1" lang="en" sz="1300">
                <a:solidFill>
                  <a:schemeClr val="lt1"/>
                </a:solidFill>
                <a:latin typeface="Times New Roman"/>
                <a:ea typeface="Times New Roman"/>
                <a:cs typeface="Times New Roman"/>
                <a:sym typeface="Times New Roman"/>
              </a:rPr>
              <a:t>Niculescu, S., Billey, A., &amp; Talab-Ouali, H. (Year). Random Forest Classification using Sentinel-1 and Sentinel-2 series for vegetation monitoring in the Pays de Brest (France). Remote Sensing for Agriculture, Ecosystems, and Hydrology XX, Christopher M. U. Neale &amp; Antonino Maltese (Eds.), Proc. of SPIE Vol. 10783 (pp. 1078305-1). SPIE. doi:10.1117/12.2325546</a:t>
            </a:r>
            <a:r>
              <a:rPr b="1" lang="en" sz="1300">
                <a:solidFill>
                  <a:srgbClr val="00FFFF"/>
                </a:solidFill>
                <a:latin typeface="Times New Roman"/>
                <a:ea typeface="Times New Roman"/>
                <a:cs typeface="Times New Roman"/>
                <a:sym typeface="Times New Roman"/>
              </a:rPr>
              <a:t> </a:t>
            </a:r>
            <a:endParaRPr b="1" sz="1300">
              <a:solidFill>
                <a:srgbClr val="00FFFF"/>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b="1" lang="en" sz="1300" u="sng">
                <a:solidFill>
                  <a:srgbClr val="00FFFF"/>
                </a:solidFill>
                <a:latin typeface="Times New Roman"/>
                <a:ea typeface="Times New Roman"/>
                <a:cs typeface="Times New Roman"/>
                <a:sym typeface="Times New Roman"/>
                <a:hlinkClick r:id="rId3">
                  <a:extLst>
                    <a:ext uri="{A12FA001-AC4F-418D-AE19-62706E023703}">
                      <ahyp:hlinkClr val="tx"/>
                    </a:ext>
                  </a:extLst>
                </a:hlinkClick>
              </a:rPr>
              <a:t>Paper Link</a:t>
            </a:r>
            <a:endParaRPr b="1" sz="1300">
              <a:solidFill>
                <a:srgbClr val="00FFFF"/>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b="1" sz="1300">
              <a:solidFill>
                <a:srgbClr val="00FFF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3613"/>
              <a:buFont typeface="Arial"/>
              <a:buNone/>
            </a:pPr>
            <a:r>
              <a:rPr lang="en" sz="1600">
                <a:solidFill>
                  <a:schemeClr val="lt1"/>
                </a:solidFill>
                <a:latin typeface="Verdana"/>
                <a:ea typeface="Verdana"/>
                <a:cs typeface="Verdana"/>
                <a:sym typeface="Verdana"/>
              </a:rPr>
              <a:t>[7] </a:t>
            </a:r>
            <a:r>
              <a:rPr lang="en" sz="1600" u="sng">
                <a:solidFill>
                  <a:schemeClr val="accent5"/>
                </a:solidFill>
                <a:latin typeface="Verdana"/>
                <a:ea typeface="Verdana"/>
                <a:cs typeface="Verdana"/>
                <a:sym typeface="Verdana"/>
                <a:hlinkClick r:id="rId4">
                  <a:extLst>
                    <a:ext uri="{A12FA001-AC4F-418D-AE19-62706E023703}">
                      <ahyp:hlinkClr val="tx"/>
                    </a:ext>
                  </a:extLst>
                </a:hlinkClick>
              </a:rPr>
              <a:t>Atmospheric / Topographic Correction for Satellite Imagery</a:t>
            </a:r>
            <a:endParaRPr sz="16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ts val="3613"/>
              <a:buFont typeface="Arial"/>
              <a:buNone/>
            </a:pPr>
            <a:r>
              <a:rPr lang="en" sz="1600">
                <a:solidFill>
                  <a:schemeClr val="lt1"/>
                </a:solidFill>
                <a:latin typeface="Verdana"/>
                <a:ea typeface="Verdana"/>
                <a:cs typeface="Verdana"/>
                <a:sym typeface="Verdana"/>
              </a:rPr>
              <a:t>[8] </a:t>
            </a:r>
            <a:r>
              <a:rPr lang="en" sz="1600" u="sng">
                <a:solidFill>
                  <a:schemeClr val="accent5"/>
                </a:solidFill>
                <a:latin typeface="Verdana"/>
                <a:ea typeface="Verdana"/>
                <a:cs typeface="Verdana"/>
                <a:sym typeface="Verdana"/>
                <a:hlinkClick r:id="rId5">
                  <a:extLst>
                    <a:ext uri="{A12FA001-AC4F-418D-AE19-62706E023703}">
                      <ahyp:hlinkClr val="tx"/>
                    </a:ext>
                  </a:extLst>
                </a:hlinkClick>
              </a:rPr>
              <a:t>Atmospheric Correction</a:t>
            </a:r>
            <a:r>
              <a:rPr lang="en" sz="1400" u="sng">
                <a:solidFill>
                  <a:schemeClr val="accent5"/>
                </a:solidFill>
                <a:latin typeface="Verdana"/>
                <a:ea typeface="Verdana"/>
                <a:cs typeface="Verdana"/>
                <a:sym typeface="Verdana"/>
                <a:hlinkClick r:id="rId6">
                  <a:extLst>
                    <a:ext uri="{A12FA001-AC4F-418D-AE19-62706E023703}">
                      <ahyp:hlinkClr val="tx"/>
                    </a:ext>
                  </a:extLst>
                </a:hlinkClick>
              </a:rPr>
              <a:t> in  Sentinel-2</a:t>
            </a:r>
            <a:endParaRPr sz="14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ts val="3613"/>
              <a:buFont typeface="Arial"/>
              <a:buNone/>
            </a:pPr>
            <a:r>
              <a:rPr lang="en" sz="1600">
                <a:solidFill>
                  <a:schemeClr val="lt1"/>
                </a:solidFill>
                <a:latin typeface="Verdana"/>
                <a:ea typeface="Verdana"/>
                <a:cs typeface="Verdana"/>
                <a:sym typeface="Verdana"/>
              </a:rPr>
              <a:t>[9] </a:t>
            </a:r>
            <a:r>
              <a:rPr lang="en" sz="1600" u="sng">
                <a:solidFill>
                  <a:schemeClr val="accent5"/>
                </a:solidFill>
                <a:latin typeface="Verdana"/>
                <a:ea typeface="Verdana"/>
                <a:cs typeface="Verdana"/>
                <a:sym typeface="Verdana"/>
                <a:hlinkClick r:id="rId7">
                  <a:extLst>
                    <a:ext uri="{A12FA001-AC4F-418D-AE19-62706E023703}">
                      <ahyp:hlinkClr val="tx"/>
                    </a:ext>
                  </a:extLst>
                </a:hlinkClick>
              </a:rPr>
              <a:t>Kappa Coefficient</a:t>
            </a:r>
            <a:endParaRPr b="1" sz="14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ts val="3613"/>
              <a:buFont typeface="Arial"/>
              <a:buNone/>
            </a:pPr>
            <a:r>
              <a:rPr lang="en" sz="1600">
                <a:solidFill>
                  <a:schemeClr val="lt1"/>
                </a:solidFill>
                <a:latin typeface="Verdana"/>
                <a:ea typeface="Verdana"/>
                <a:cs typeface="Verdana"/>
                <a:sym typeface="Verdana"/>
              </a:rPr>
              <a:t>[10] </a:t>
            </a:r>
            <a:r>
              <a:rPr lang="en" sz="1600" u="sng">
                <a:solidFill>
                  <a:schemeClr val="accent5"/>
                </a:solidFill>
                <a:latin typeface="Verdana"/>
                <a:ea typeface="Verdana"/>
                <a:cs typeface="Verdana"/>
                <a:sym typeface="Verdana"/>
                <a:hlinkClick r:id="rId8">
                  <a:extLst>
                    <a:ext uri="{A12FA001-AC4F-418D-AE19-62706E023703}">
                      <ahyp:hlinkClr val="tx"/>
                    </a:ext>
                  </a:extLst>
                </a:hlinkClick>
              </a:rPr>
              <a:t>Vector Image</a:t>
            </a:r>
            <a:endParaRPr b="1" sz="14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ts val="3613"/>
              <a:buFont typeface="Arial"/>
              <a:buNone/>
            </a:pPr>
            <a:r>
              <a:rPr lang="en" sz="1600">
                <a:solidFill>
                  <a:schemeClr val="lt1"/>
                </a:solidFill>
                <a:latin typeface="Verdana"/>
                <a:ea typeface="Verdana"/>
                <a:cs typeface="Verdana"/>
                <a:sym typeface="Verdana"/>
              </a:rPr>
              <a:t>[11] </a:t>
            </a:r>
            <a:r>
              <a:rPr lang="en" sz="1600" u="sng">
                <a:solidFill>
                  <a:schemeClr val="accent5"/>
                </a:solidFill>
                <a:latin typeface="Verdana"/>
                <a:ea typeface="Verdana"/>
                <a:cs typeface="Verdana"/>
                <a:sym typeface="Verdana"/>
                <a:hlinkClick r:id="rId9">
                  <a:extLst>
                    <a:ext uri="{A12FA001-AC4F-418D-AE19-62706E023703}">
                      <ahyp:hlinkClr val="tx"/>
                    </a:ext>
                  </a:extLst>
                </a:hlinkClick>
              </a:rPr>
              <a:t>Change Detection Algorithm</a:t>
            </a:r>
            <a:endParaRPr b="1" sz="1400">
              <a:solidFill>
                <a:schemeClr val="lt1"/>
              </a:solidFill>
              <a:latin typeface="Verdana"/>
              <a:ea typeface="Verdana"/>
              <a:cs typeface="Verdana"/>
              <a:sym typeface="Verdana"/>
            </a:endParaRPr>
          </a:p>
          <a:p>
            <a:pPr indent="0" lvl="0" marL="0" rtl="0" algn="just">
              <a:lnSpc>
                <a:spcPct val="100000"/>
              </a:lnSpc>
              <a:spcBef>
                <a:spcPts val="0"/>
              </a:spcBef>
              <a:spcAft>
                <a:spcPts val="0"/>
              </a:spcAft>
              <a:buClr>
                <a:schemeClr val="dk1"/>
              </a:buClr>
              <a:buSzPts val="1100"/>
              <a:buFont typeface="Arial"/>
              <a:buNone/>
            </a:pPr>
            <a:r>
              <a:t/>
            </a:r>
            <a:endParaRPr b="1" sz="1300">
              <a:solidFill>
                <a:srgbClr val="00FFF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3613"/>
              <a:buFont typeface="Arial"/>
              <a:buNone/>
            </a:pPr>
            <a:r>
              <a:t/>
            </a:r>
            <a:endParaRPr b="1" sz="1400">
              <a:solidFill>
                <a:schemeClr val="lt1"/>
              </a:solidFill>
              <a:latin typeface="Verdana"/>
              <a:ea typeface="Verdana"/>
              <a:cs typeface="Verdana"/>
              <a:sym typeface="Verdana"/>
            </a:endParaRPr>
          </a:p>
          <a:p>
            <a:pPr indent="0" lvl="0" marL="0" rtl="0" algn="l">
              <a:lnSpc>
                <a:spcPct val="100000"/>
              </a:lnSpc>
              <a:spcBef>
                <a:spcPts val="0"/>
              </a:spcBef>
              <a:spcAft>
                <a:spcPts val="0"/>
              </a:spcAft>
              <a:buClr>
                <a:schemeClr val="dk1"/>
              </a:buClr>
              <a:buSzPts val="3613"/>
              <a:buFont typeface="Arial"/>
              <a:buNone/>
            </a:pPr>
            <a:r>
              <a:t/>
            </a:r>
            <a:endParaRPr b="1" sz="1400">
              <a:solidFill>
                <a:schemeClr val="lt1"/>
              </a:solidFill>
              <a:latin typeface="Verdana"/>
              <a:ea typeface="Verdana"/>
              <a:cs typeface="Verdana"/>
              <a:sym typeface="Verdana"/>
            </a:endParaRPr>
          </a:p>
        </p:txBody>
      </p:sp>
      <p:sp>
        <p:nvSpPr>
          <p:cNvPr id="315" name="Google Shape;315;p40"/>
          <p:cNvSpPr txBox="1"/>
          <p:nvPr>
            <p:ph type="title"/>
          </p:nvPr>
        </p:nvSpPr>
        <p:spPr>
          <a:xfrm>
            <a:off x="311700" y="12817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3111"/>
              <a:buFont typeface="Arial"/>
              <a:buNone/>
            </a:pPr>
            <a:r>
              <a:rPr b="1" lang="en" sz="3000">
                <a:solidFill>
                  <a:srgbClr val="00D9FD"/>
                </a:solidFill>
                <a:latin typeface="Verdana"/>
                <a:ea typeface="Verdana"/>
                <a:cs typeface="Verdana"/>
                <a:sym typeface="Verdana"/>
              </a:rPr>
              <a:t>References</a:t>
            </a:r>
            <a:endParaRPr b="1" sz="3000">
              <a:solidFill>
                <a:srgbClr val="00D9FD"/>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idx="1" type="body"/>
          </p:nvPr>
        </p:nvSpPr>
        <p:spPr>
          <a:xfrm>
            <a:off x="311700" y="378725"/>
            <a:ext cx="8520600" cy="4153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b="1" lang="en" sz="3000">
                <a:solidFill>
                  <a:srgbClr val="00D9FD"/>
                </a:solidFill>
                <a:latin typeface="Verdana"/>
                <a:ea typeface="Verdana"/>
                <a:cs typeface="Verdana"/>
                <a:sym typeface="Verdana"/>
              </a:rPr>
              <a:t>Thank You </a:t>
            </a:r>
            <a:endParaRPr b="1" sz="3000">
              <a:solidFill>
                <a:srgbClr val="00D9FD"/>
              </a:solidFill>
              <a:latin typeface="Verdana"/>
              <a:ea typeface="Verdana"/>
              <a:cs typeface="Verdana"/>
              <a:sym typeface="Verdana"/>
            </a:endParaRPr>
          </a:p>
          <a:p>
            <a:pPr indent="0" lvl="0" marL="0" rtl="0" algn="ctr">
              <a:lnSpc>
                <a:spcPct val="100000"/>
              </a:lnSpc>
              <a:spcBef>
                <a:spcPts val="0"/>
              </a:spcBef>
              <a:spcAft>
                <a:spcPts val="0"/>
              </a:spcAft>
              <a:buClr>
                <a:schemeClr val="dk1"/>
              </a:buClr>
              <a:buSzPts val="1100"/>
              <a:buFont typeface="Arial"/>
              <a:buNone/>
            </a:pPr>
            <a:r>
              <a:t/>
            </a:r>
            <a:endParaRPr b="1" sz="3000">
              <a:solidFill>
                <a:srgbClr val="00D9FD"/>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ctrTitle"/>
          </p:nvPr>
        </p:nvSpPr>
        <p:spPr>
          <a:xfrm>
            <a:off x="324996" y="-1477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 </a:t>
            </a:r>
            <a:endParaRPr>
              <a:solidFill>
                <a:schemeClr val="lt1"/>
              </a:solidFill>
            </a:endParaRPr>
          </a:p>
        </p:txBody>
      </p:sp>
      <p:sp>
        <p:nvSpPr>
          <p:cNvPr id="72" name="Google Shape;72;p15"/>
          <p:cNvSpPr txBox="1"/>
          <p:nvPr>
            <p:ph idx="1" type="subTitle"/>
          </p:nvPr>
        </p:nvSpPr>
        <p:spPr>
          <a:xfrm>
            <a:off x="324988" y="25054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a:t>
            </a:r>
            <a:endParaRPr/>
          </a:p>
        </p:txBody>
      </p:sp>
      <p:sp>
        <p:nvSpPr>
          <p:cNvPr id="73" name="Google Shape;73;p15"/>
          <p:cNvSpPr txBox="1"/>
          <p:nvPr/>
        </p:nvSpPr>
        <p:spPr>
          <a:xfrm>
            <a:off x="195925" y="66237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 </a:t>
            </a:r>
            <a:r>
              <a:rPr b="1" lang="en" sz="3000">
                <a:solidFill>
                  <a:schemeClr val="lt1"/>
                </a:solidFill>
              </a:rPr>
              <a:t>Timeline</a:t>
            </a:r>
            <a:endParaRPr b="1" sz="3000">
              <a:solidFill>
                <a:schemeClr val="lt1"/>
              </a:solidFill>
            </a:endParaRPr>
          </a:p>
        </p:txBody>
      </p:sp>
      <p:grpSp>
        <p:nvGrpSpPr>
          <p:cNvPr id="74" name="Google Shape;74;p15"/>
          <p:cNvGrpSpPr/>
          <p:nvPr/>
        </p:nvGrpSpPr>
        <p:grpSpPr>
          <a:xfrm>
            <a:off x="1614234" y="1627225"/>
            <a:ext cx="1330879" cy="2442898"/>
            <a:chOff x="1124671" y="1532850"/>
            <a:chExt cx="1330879" cy="2442898"/>
          </a:xfrm>
        </p:grpSpPr>
        <p:sp>
          <p:nvSpPr>
            <p:cNvPr id="75" name="Google Shape;75;p15"/>
            <p:cNvSpPr/>
            <p:nvPr/>
          </p:nvSpPr>
          <p:spPr>
            <a:xfrm>
              <a:off x="1125055" y="1791529"/>
              <a:ext cx="1330464" cy="1700416"/>
            </a:xfrm>
            <a:custGeom>
              <a:rect b="b" l="l" r="r" t="t"/>
              <a:pathLst>
                <a:path extrusionOk="0" h="53138" w="41577">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125055" y="3383281"/>
              <a:ext cx="1330464" cy="108608"/>
            </a:xfrm>
            <a:custGeom>
              <a:rect b="b" l="l" r="r" t="t"/>
              <a:pathLst>
                <a:path extrusionOk="0" h="3394" w="41577">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125055" y="1757610"/>
              <a:ext cx="917472" cy="472864"/>
            </a:xfrm>
            <a:custGeom>
              <a:rect b="b" l="l" r="r" t="t"/>
              <a:pathLst>
                <a:path extrusionOk="0" h="14777" w="28671">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1124671" y="1532850"/>
              <a:ext cx="917856" cy="671328"/>
            </a:xfrm>
            <a:custGeom>
              <a:rect b="b" l="l" r="r" t="t"/>
              <a:pathLst>
                <a:path extrusionOk="0" h="20979" w="28683">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anchorCtr="0" anchor="ctr" bIns="228600"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C1</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79" name="Google Shape;79;p15"/>
            <p:cNvSpPr/>
            <p:nvPr/>
          </p:nvSpPr>
          <p:spPr>
            <a:xfrm>
              <a:off x="1197821" y="3491853"/>
              <a:ext cx="1185312" cy="95680"/>
            </a:xfrm>
            <a:custGeom>
              <a:rect b="b" l="l" r="r" t="t"/>
              <a:pathLst>
                <a:path extrusionOk="0" h="2990" w="37041">
                  <a:moveTo>
                    <a:pt x="0" y="1"/>
                  </a:moveTo>
                  <a:cubicBezTo>
                    <a:pt x="0" y="1656"/>
                    <a:pt x="1334" y="2989"/>
                    <a:pt x="2989" y="2989"/>
                  </a:cubicBezTo>
                  <a:lnTo>
                    <a:pt x="34040" y="2989"/>
                  </a:lnTo>
                  <a:cubicBezTo>
                    <a:pt x="35695" y="2989"/>
                    <a:pt x="37041" y="1656"/>
                    <a:pt x="37041" y="1"/>
                  </a:cubicBez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1670639" y="3736068"/>
              <a:ext cx="239296" cy="239680"/>
            </a:xfrm>
            <a:custGeom>
              <a:rect b="b" l="l" r="r" t="t"/>
              <a:pathLst>
                <a:path extrusionOk="0" h="7490" w="7478">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1712142" y="3777603"/>
              <a:ext cx="156256" cy="156608"/>
            </a:xfrm>
            <a:custGeom>
              <a:rect b="b" l="l" r="r" t="t"/>
              <a:pathLst>
                <a:path extrusionOk="0" h="4894" w="4883">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678639" y="3587497"/>
              <a:ext cx="223680" cy="214912"/>
            </a:xfrm>
            <a:custGeom>
              <a:rect b="b" l="l" r="r" t="t"/>
              <a:pathLst>
                <a:path extrusionOk="0" h="6716" w="6990">
                  <a:moveTo>
                    <a:pt x="0" y="0"/>
                  </a:moveTo>
                  <a:lnTo>
                    <a:pt x="3489" y="6715"/>
                  </a:lnTo>
                  <a:lnTo>
                    <a:pt x="6989" y="0"/>
                  </a:ln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nvSpPr>
          <p:spPr>
            <a:xfrm>
              <a:off x="1125050" y="2132613"/>
              <a:ext cx="13305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EC3A3B"/>
                  </a:solidFill>
                  <a:latin typeface="Fira Sans Extra Condensed Medium"/>
                  <a:ea typeface="Fira Sans Extra Condensed Medium"/>
                  <a:cs typeface="Fira Sans Extra Condensed Medium"/>
                  <a:sym typeface="Fira Sans Extra Condensed Medium"/>
                </a:rPr>
                <a:t>Making Methodology</a:t>
              </a:r>
              <a:endParaRPr sz="1700">
                <a:solidFill>
                  <a:srgbClr val="EC3A3B"/>
                </a:solidFill>
                <a:latin typeface="Fira Sans Extra Condensed Medium"/>
                <a:ea typeface="Fira Sans Extra Condensed Medium"/>
                <a:cs typeface="Fira Sans Extra Condensed Medium"/>
                <a:sym typeface="Fira Sans Extra Condensed Medium"/>
              </a:endParaRPr>
            </a:p>
          </p:txBody>
        </p:sp>
        <p:sp>
          <p:nvSpPr>
            <p:cNvPr id="84" name="Google Shape;84;p15"/>
            <p:cNvSpPr txBox="1"/>
            <p:nvPr/>
          </p:nvSpPr>
          <p:spPr>
            <a:xfrm>
              <a:off x="1124850" y="2637047"/>
              <a:ext cx="1330500" cy="6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Finalising methodology for the task</a:t>
              </a:r>
              <a:endParaRPr sz="1200">
                <a:solidFill>
                  <a:srgbClr val="434343"/>
                </a:solidFill>
                <a:latin typeface="Roboto"/>
                <a:ea typeface="Roboto"/>
                <a:cs typeface="Roboto"/>
                <a:sym typeface="Roboto"/>
              </a:endParaRPr>
            </a:p>
          </p:txBody>
        </p:sp>
      </p:grpSp>
      <p:grpSp>
        <p:nvGrpSpPr>
          <p:cNvPr id="85" name="Google Shape;85;p15"/>
          <p:cNvGrpSpPr/>
          <p:nvPr/>
        </p:nvGrpSpPr>
        <p:grpSpPr>
          <a:xfrm>
            <a:off x="129863" y="1859175"/>
            <a:ext cx="1334712" cy="2442898"/>
            <a:chOff x="2594901" y="1532850"/>
            <a:chExt cx="1334712" cy="2442898"/>
          </a:xfrm>
        </p:grpSpPr>
        <p:sp>
          <p:nvSpPr>
            <p:cNvPr id="86" name="Google Shape;86;p15"/>
            <p:cNvSpPr/>
            <p:nvPr/>
          </p:nvSpPr>
          <p:spPr>
            <a:xfrm>
              <a:off x="3140485" y="3736068"/>
              <a:ext cx="239680" cy="239680"/>
            </a:xfrm>
            <a:custGeom>
              <a:rect b="b" l="l" r="r" t="t"/>
              <a:pathLst>
                <a:path extrusionOk="0" h="7490" w="749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3182019" y="3777603"/>
              <a:ext cx="156608" cy="156608"/>
            </a:xfrm>
            <a:custGeom>
              <a:rect b="b" l="l" r="r" t="t"/>
              <a:pathLst>
                <a:path extrusionOk="0" h="4894" w="4894">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2594901" y="1791529"/>
              <a:ext cx="1330496" cy="1700416"/>
            </a:xfrm>
            <a:custGeom>
              <a:rect b="b" l="l" r="r" t="t"/>
              <a:pathLst>
                <a:path extrusionOk="0" h="53138" w="41578">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2594901" y="3383281"/>
              <a:ext cx="1330496" cy="108608"/>
            </a:xfrm>
            <a:custGeom>
              <a:rect b="b" l="l" r="r" t="t"/>
              <a:pathLst>
                <a:path extrusionOk="0" h="3394" w="41578">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2594901" y="1757610"/>
              <a:ext cx="917856" cy="472864"/>
            </a:xfrm>
            <a:custGeom>
              <a:rect b="b" l="l" r="r" t="t"/>
              <a:pathLst>
                <a:path extrusionOk="0" h="14777" w="28683">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2594901" y="1532850"/>
              <a:ext cx="917856" cy="671328"/>
            </a:xfrm>
            <a:custGeom>
              <a:rect b="b" l="l" r="r" t="t"/>
              <a:pathLst>
                <a:path extrusionOk="0" h="20979" w="28683">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anchorCtr="0" anchor="ctr" bIns="228600"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Fira Sans Extra Condensed Medium"/>
                  <a:ea typeface="Fira Sans Extra Condensed Medium"/>
                  <a:cs typeface="Fira Sans Extra Condensed Medium"/>
                  <a:sym typeface="Fira Sans Extra Condensed Medium"/>
                </a:rPr>
                <a:t>C1</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92" name="Google Shape;92;p15"/>
            <p:cNvSpPr/>
            <p:nvPr/>
          </p:nvSpPr>
          <p:spPr>
            <a:xfrm>
              <a:off x="2667666" y="3491853"/>
              <a:ext cx="1185344" cy="95680"/>
            </a:xfrm>
            <a:custGeom>
              <a:rect b="b" l="l" r="r" t="t"/>
              <a:pathLst>
                <a:path extrusionOk="0" h="2990" w="37042">
                  <a:moveTo>
                    <a:pt x="1" y="1"/>
                  </a:moveTo>
                  <a:cubicBezTo>
                    <a:pt x="1" y="1656"/>
                    <a:pt x="1334" y="2989"/>
                    <a:pt x="2989" y="2989"/>
                  </a:cubicBezTo>
                  <a:lnTo>
                    <a:pt x="34041" y="2989"/>
                  </a:lnTo>
                  <a:cubicBezTo>
                    <a:pt x="35696" y="2989"/>
                    <a:pt x="37041" y="1656"/>
                    <a:pt x="37041" y="1"/>
                  </a:cubicBezTo>
                  <a:close/>
                </a:path>
              </a:pathLst>
            </a:custGeom>
            <a:solidFill>
              <a:srgbClr val="FCBD24"/>
            </a:solidFill>
            <a:ln cap="flat" cmpd="sng" w="9525">
              <a:solidFill>
                <a:srgbClr val="FCBD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3148484" y="3587497"/>
              <a:ext cx="223680" cy="214912"/>
            </a:xfrm>
            <a:custGeom>
              <a:rect b="b" l="l" r="r" t="t"/>
              <a:pathLst>
                <a:path extrusionOk="0" h="6716" w="6990">
                  <a:moveTo>
                    <a:pt x="0" y="0"/>
                  </a:moveTo>
                  <a:lnTo>
                    <a:pt x="3489" y="6715"/>
                  </a:lnTo>
                  <a:lnTo>
                    <a:pt x="6989" y="0"/>
                  </a:lnTo>
                  <a:close/>
                </a:path>
              </a:pathLst>
            </a:custGeom>
            <a:solidFill>
              <a:srgbClr val="FCBD24"/>
            </a:solidFill>
            <a:ln cap="flat" cmpd="sng" w="9525">
              <a:solidFill>
                <a:srgbClr val="FCBD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txBox="1"/>
            <p:nvPr/>
          </p:nvSpPr>
          <p:spPr>
            <a:xfrm>
              <a:off x="2599075" y="2172238"/>
              <a:ext cx="13305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CBD24"/>
                  </a:solidFill>
                  <a:latin typeface="Fira Sans Extra Condensed Medium"/>
                  <a:ea typeface="Fira Sans Extra Condensed Medium"/>
                  <a:cs typeface="Fira Sans Extra Condensed Medium"/>
                  <a:sym typeface="Fira Sans Extra Condensed Medium"/>
                </a:rPr>
                <a:t>Literature Review</a:t>
              </a:r>
              <a:endParaRPr sz="1700">
                <a:solidFill>
                  <a:srgbClr val="FCBD24"/>
                </a:solidFill>
                <a:latin typeface="Fira Sans Extra Condensed Medium"/>
                <a:ea typeface="Fira Sans Extra Condensed Medium"/>
                <a:cs typeface="Fira Sans Extra Condensed Medium"/>
                <a:sym typeface="Fira Sans Extra Condensed Medium"/>
              </a:endParaRPr>
            </a:p>
          </p:txBody>
        </p:sp>
        <p:sp>
          <p:nvSpPr>
            <p:cNvPr id="95" name="Google Shape;95;p15"/>
            <p:cNvSpPr txBox="1"/>
            <p:nvPr/>
          </p:nvSpPr>
          <p:spPr>
            <a:xfrm>
              <a:off x="2599113" y="2525459"/>
              <a:ext cx="1330500" cy="6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434343"/>
                  </a:solidFill>
                  <a:latin typeface="Roboto"/>
                  <a:ea typeface="Roboto"/>
                  <a:cs typeface="Roboto"/>
                  <a:sym typeface="Roboto"/>
                </a:rPr>
                <a:t>Reading Research Paper</a:t>
              </a:r>
              <a:endParaRPr sz="1200">
                <a:solidFill>
                  <a:srgbClr val="434343"/>
                </a:solidFill>
                <a:latin typeface="Roboto"/>
                <a:ea typeface="Roboto"/>
                <a:cs typeface="Roboto"/>
                <a:sym typeface="Roboto"/>
              </a:endParaRPr>
            </a:p>
          </p:txBody>
        </p:sp>
      </p:grpSp>
      <p:grpSp>
        <p:nvGrpSpPr>
          <p:cNvPr id="96" name="Google Shape;96;p15"/>
          <p:cNvGrpSpPr/>
          <p:nvPr/>
        </p:nvGrpSpPr>
        <p:grpSpPr>
          <a:xfrm>
            <a:off x="3094775" y="1904850"/>
            <a:ext cx="1446600" cy="2442898"/>
            <a:chOff x="4029050" y="1532850"/>
            <a:chExt cx="1446600" cy="2442898"/>
          </a:xfrm>
        </p:grpSpPr>
        <p:sp>
          <p:nvSpPr>
            <p:cNvPr id="97" name="Google Shape;97;p15"/>
            <p:cNvSpPr/>
            <p:nvPr/>
          </p:nvSpPr>
          <p:spPr>
            <a:xfrm>
              <a:off x="4083055" y="1815104"/>
              <a:ext cx="1330496" cy="1700416"/>
            </a:xfrm>
            <a:custGeom>
              <a:rect b="b" l="l" r="r" t="t"/>
              <a:pathLst>
                <a:path extrusionOk="0" h="53138" w="41578">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4065130" y="3383281"/>
              <a:ext cx="1330496" cy="108608"/>
            </a:xfrm>
            <a:custGeom>
              <a:rect b="b" l="l" r="r" t="t"/>
              <a:pathLst>
                <a:path extrusionOk="0" h="3394" w="41578">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4065130" y="1757610"/>
              <a:ext cx="917504" cy="472864"/>
            </a:xfrm>
            <a:custGeom>
              <a:rect b="b" l="l" r="r" t="t"/>
              <a:pathLst>
                <a:path extrusionOk="0" h="14777" w="28672">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4064746" y="1532850"/>
              <a:ext cx="917888" cy="671328"/>
            </a:xfrm>
            <a:custGeom>
              <a:rect b="b" l="l" r="r" t="t"/>
              <a:pathLst>
                <a:path extrusionOk="0" h="20979" w="28684">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anchorCtr="0" anchor="ctr" bIns="228600"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Fira Sans Extra Condensed Medium"/>
                  <a:ea typeface="Fira Sans Extra Condensed Medium"/>
                  <a:cs typeface="Fira Sans Extra Condensed Medium"/>
                  <a:sym typeface="Fira Sans Extra Condensed Medium"/>
                </a:rPr>
                <a:t>C1</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01" name="Google Shape;101;p15"/>
            <p:cNvSpPr/>
            <p:nvPr/>
          </p:nvSpPr>
          <p:spPr>
            <a:xfrm>
              <a:off x="4137544" y="3491853"/>
              <a:ext cx="1185312" cy="95680"/>
            </a:xfrm>
            <a:custGeom>
              <a:rect b="b" l="l" r="r" t="t"/>
              <a:pathLst>
                <a:path extrusionOk="0" h="2990" w="37041">
                  <a:moveTo>
                    <a:pt x="0" y="1"/>
                  </a:moveTo>
                  <a:cubicBezTo>
                    <a:pt x="0" y="1656"/>
                    <a:pt x="1345" y="2989"/>
                    <a:pt x="3000" y="2989"/>
                  </a:cubicBezTo>
                  <a:lnTo>
                    <a:pt x="34052" y="2989"/>
                  </a:lnTo>
                  <a:cubicBezTo>
                    <a:pt x="35707" y="2989"/>
                    <a:pt x="37040" y="1656"/>
                    <a:pt x="37040" y="1"/>
                  </a:cubicBezTo>
                  <a:close/>
                </a:path>
              </a:pathLst>
            </a:custGeom>
            <a:solidFill>
              <a:srgbClr val="69E781"/>
            </a:solidFill>
            <a:ln cap="flat" cmpd="sng" w="9525">
              <a:solidFill>
                <a:srgbClr val="69E7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4610330" y="3736068"/>
              <a:ext cx="239680" cy="239680"/>
            </a:xfrm>
            <a:custGeom>
              <a:rect b="b" l="l" r="r" t="t"/>
              <a:pathLst>
                <a:path extrusionOk="0" h="7490" w="749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4651865" y="3777603"/>
              <a:ext cx="156608" cy="156608"/>
            </a:xfrm>
            <a:custGeom>
              <a:rect b="b" l="l" r="r" t="t"/>
              <a:pathLst>
                <a:path extrusionOk="0" h="4894" w="4894">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4618330" y="3587497"/>
              <a:ext cx="223680" cy="214912"/>
            </a:xfrm>
            <a:custGeom>
              <a:rect b="b" l="l" r="r" t="t"/>
              <a:pathLst>
                <a:path extrusionOk="0" h="6716" w="6990">
                  <a:moveTo>
                    <a:pt x="1" y="0"/>
                  </a:moveTo>
                  <a:lnTo>
                    <a:pt x="3501" y="6715"/>
                  </a:lnTo>
                  <a:lnTo>
                    <a:pt x="6990" y="0"/>
                  </a:lnTo>
                  <a:close/>
                </a:path>
              </a:pathLst>
            </a:custGeom>
            <a:solidFill>
              <a:srgbClr val="69E781"/>
            </a:solidFill>
            <a:ln cap="flat" cmpd="sng" w="9525">
              <a:solidFill>
                <a:srgbClr val="69E7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nvSpPr>
          <p:spPr>
            <a:xfrm>
              <a:off x="4029050" y="2133400"/>
              <a:ext cx="1446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69E781"/>
                  </a:solidFill>
                  <a:latin typeface="Fira Sans Extra Condensed Medium"/>
                  <a:ea typeface="Fira Sans Extra Condensed Medium"/>
                  <a:cs typeface="Fira Sans Extra Condensed Medium"/>
                  <a:sym typeface="Fira Sans Extra Condensed Medium"/>
                </a:rPr>
                <a:t>Ground Truth Collection</a:t>
              </a:r>
              <a:endParaRPr sz="1700">
                <a:solidFill>
                  <a:srgbClr val="69E781"/>
                </a:solidFill>
                <a:latin typeface="Fira Sans Extra Condensed Medium"/>
                <a:ea typeface="Fira Sans Extra Condensed Medium"/>
                <a:cs typeface="Fira Sans Extra Condensed Medium"/>
                <a:sym typeface="Fira Sans Extra Condensed Medium"/>
              </a:endParaRPr>
            </a:p>
          </p:txBody>
        </p:sp>
        <p:sp>
          <p:nvSpPr>
            <p:cNvPr id="106" name="Google Shape;106;p15"/>
            <p:cNvSpPr txBox="1"/>
            <p:nvPr/>
          </p:nvSpPr>
          <p:spPr>
            <a:xfrm>
              <a:off x="4083050" y="2637434"/>
              <a:ext cx="1330500" cy="6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Collecting data by visiting different sites</a:t>
              </a:r>
              <a:endParaRPr sz="1200">
                <a:solidFill>
                  <a:srgbClr val="434343"/>
                </a:solidFill>
                <a:latin typeface="Roboto"/>
                <a:ea typeface="Roboto"/>
                <a:cs typeface="Roboto"/>
                <a:sym typeface="Roboto"/>
              </a:endParaRPr>
            </a:p>
          </p:txBody>
        </p:sp>
      </p:grpSp>
      <p:grpSp>
        <p:nvGrpSpPr>
          <p:cNvPr id="107" name="Google Shape;107;p15"/>
          <p:cNvGrpSpPr/>
          <p:nvPr/>
        </p:nvGrpSpPr>
        <p:grpSpPr>
          <a:xfrm>
            <a:off x="4627575" y="1627225"/>
            <a:ext cx="1446600" cy="2442898"/>
            <a:chOff x="5489413" y="1532850"/>
            <a:chExt cx="1446600" cy="2442898"/>
          </a:xfrm>
        </p:grpSpPr>
        <p:sp>
          <p:nvSpPr>
            <p:cNvPr id="108" name="Google Shape;108;p15"/>
            <p:cNvSpPr/>
            <p:nvPr/>
          </p:nvSpPr>
          <p:spPr>
            <a:xfrm>
              <a:off x="6080559" y="3736068"/>
              <a:ext cx="239296" cy="239680"/>
            </a:xfrm>
            <a:custGeom>
              <a:rect b="b" l="l" r="r" t="t"/>
              <a:pathLst>
                <a:path extrusionOk="0" h="7490" w="7478">
                  <a:moveTo>
                    <a:pt x="3739" y="1"/>
                  </a:moveTo>
                  <a:cubicBezTo>
                    <a:pt x="1668" y="1"/>
                    <a:pt x="1" y="1680"/>
                    <a:pt x="1" y="3751"/>
                  </a:cubicBezTo>
                  <a:cubicBezTo>
                    <a:pt x="1" y="5811"/>
                    <a:pt x="1668" y="7490"/>
                    <a:pt x="3739" y="7490"/>
                  </a:cubicBezTo>
                  <a:cubicBezTo>
                    <a:pt x="5799" y="7490"/>
                    <a:pt x="7478" y="5811"/>
                    <a:pt x="7478" y="3751"/>
                  </a:cubicBezTo>
                  <a:cubicBezTo>
                    <a:pt x="7478" y="1680"/>
                    <a:pt x="5799" y="1"/>
                    <a:pt x="373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6122094" y="3777603"/>
              <a:ext cx="156256" cy="156608"/>
            </a:xfrm>
            <a:custGeom>
              <a:rect b="b" l="l" r="r" t="t"/>
              <a:pathLst>
                <a:path extrusionOk="0" h="4894" w="4883">
                  <a:moveTo>
                    <a:pt x="2441" y="1"/>
                  </a:moveTo>
                  <a:cubicBezTo>
                    <a:pt x="1084" y="1"/>
                    <a:pt x="1" y="1096"/>
                    <a:pt x="1" y="2453"/>
                  </a:cubicBezTo>
                  <a:cubicBezTo>
                    <a:pt x="1" y="3799"/>
                    <a:pt x="1084" y="4894"/>
                    <a:pt x="2441" y="4894"/>
                  </a:cubicBezTo>
                  <a:cubicBezTo>
                    <a:pt x="3787" y="4894"/>
                    <a:pt x="4882" y="3799"/>
                    <a:pt x="4882" y="2453"/>
                  </a:cubicBezTo>
                  <a:cubicBezTo>
                    <a:pt x="4882" y="1096"/>
                    <a:pt x="3787" y="1"/>
                    <a:pt x="2441"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5535007" y="1791529"/>
              <a:ext cx="1330464" cy="1700416"/>
            </a:xfrm>
            <a:custGeom>
              <a:rect b="b" l="l" r="r" t="t"/>
              <a:pathLst>
                <a:path extrusionOk="0" h="53138" w="41577">
                  <a:moveTo>
                    <a:pt x="2322" y="0"/>
                  </a:moveTo>
                  <a:cubicBezTo>
                    <a:pt x="1036" y="0"/>
                    <a:pt x="0" y="1036"/>
                    <a:pt x="0" y="2322"/>
                  </a:cubicBezTo>
                  <a:lnTo>
                    <a:pt x="0" y="50804"/>
                  </a:lnTo>
                  <a:cubicBezTo>
                    <a:pt x="0" y="50899"/>
                    <a:pt x="0" y="50983"/>
                    <a:pt x="12" y="51066"/>
                  </a:cubicBezTo>
                  <a:cubicBezTo>
                    <a:pt x="36" y="51280"/>
                    <a:pt x="95" y="51495"/>
                    <a:pt x="179" y="51697"/>
                  </a:cubicBezTo>
                  <a:cubicBezTo>
                    <a:pt x="524" y="52543"/>
                    <a:pt x="1357" y="53138"/>
                    <a:pt x="2322" y="53138"/>
                  </a:cubicBezTo>
                  <a:lnTo>
                    <a:pt x="39243" y="53138"/>
                  </a:lnTo>
                  <a:cubicBezTo>
                    <a:pt x="40529" y="53138"/>
                    <a:pt x="41577" y="52090"/>
                    <a:pt x="41577" y="50804"/>
                  </a:cubicBezTo>
                  <a:lnTo>
                    <a:pt x="41577" y="2322"/>
                  </a:lnTo>
                  <a:cubicBezTo>
                    <a:pt x="41577" y="1036"/>
                    <a:pt x="40529" y="0"/>
                    <a:pt x="39243"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5535007" y="3383281"/>
              <a:ext cx="1330464" cy="108608"/>
            </a:xfrm>
            <a:custGeom>
              <a:rect b="b" l="l" r="r" t="t"/>
              <a:pathLst>
                <a:path extrusionOk="0" h="3394" w="41577">
                  <a:moveTo>
                    <a:pt x="0" y="1"/>
                  </a:moveTo>
                  <a:lnTo>
                    <a:pt x="0" y="1060"/>
                  </a:lnTo>
                  <a:cubicBezTo>
                    <a:pt x="0" y="1155"/>
                    <a:pt x="0" y="1239"/>
                    <a:pt x="12" y="1322"/>
                  </a:cubicBezTo>
                  <a:cubicBezTo>
                    <a:pt x="36" y="1536"/>
                    <a:pt x="95" y="1751"/>
                    <a:pt x="179" y="1953"/>
                  </a:cubicBezTo>
                  <a:cubicBezTo>
                    <a:pt x="524" y="2799"/>
                    <a:pt x="1357" y="3394"/>
                    <a:pt x="2322" y="3394"/>
                  </a:cubicBezTo>
                  <a:lnTo>
                    <a:pt x="39243" y="3394"/>
                  </a:lnTo>
                  <a:cubicBezTo>
                    <a:pt x="40529" y="3394"/>
                    <a:pt x="41577" y="2346"/>
                    <a:pt x="41577" y="1060"/>
                  </a:cubicBezTo>
                  <a:lnTo>
                    <a:pt x="41577" y="1"/>
                  </a:lnTo>
                  <a:cubicBezTo>
                    <a:pt x="41577" y="1286"/>
                    <a:pt x="40529" y="2322"/>
                    <a:pt x="39243" y="2322"/>
                  </a:cubicBezTo>
                  <a:lnTo>
                    <a:pt x="2322" y="2322"/>
                  </a:lnTo>
                  <a:cubicBezTo>
                    <a:pt x="1357" y="2322"/>
                    <a:pt x="524" y="1727"/>
                    <a:pt x="179" y="882"/>
                  </a:cubicBezTo>
                  <a:cubicBezTo>
                    <a:pt x="95" y="691"/>
                    <a:pt x="36" y="477"/>
                    <a:pt x="12" y="263"/>
                  </a:cubicBezTo>
                  <a:cubicBezTo>
                    <a:pt x="0" y="167"/>
                    <a:pt x="0" y="84"/>
                    <a:pt x="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5535007" y="1757610"/>
              <a:ext cx="917472" cy="472864"/>
            </a:xfrm>
            <a:custGeom>
              <a:rect b="b" l="l" r="r" t="t"/>
              <a:pathLst>
                <a:path extrusionOk="0" h="14777" w="28671">
                  <a:moveTo>
                    <a:pt x="83" y="1"/>
                  </a:moveTo>
                  <a:cubicBezTo>
                    <a:pt x="60" y="167"/>
                    <a:pt x="36" y="322"/>
                    <a:pt x="24" y="489"/>
                  </a:cubicBezTo>
                  <a:cubicBezTo>
                    <a:pt x="12" y="727"/>
                    <a:pt x="0" y="965"/>
                    <a:pt x="0" y="1203"/>
                  </a:cubicBezTo>
                  <a:lnTo>
                    <a:pt x="0" y="13693"/>
                  </a:lnTo>
                  <a:lnTo>
                    <a:pt x="0" y="13967"/>
                  </a:lnTo>
                  <a:cubicBezTo>
                    <a:pt x="0" y="13967"/>
                    <a:pt x="0" y="14550"/>
                    <a:pt x="0" y="14776"/>
                  </a:cubicBezTo>
                  <a:cubicBezTo>
                    <a:pt x="1286" y="9716"/>
                    <a:pt x="9561" y="8835"/>
                    <a:pt x="12668" y="8764"/>
                  </a:cubicBezTo>
                  <a:cubicBezTo>
                    <a:pt x="12922" y="8756"/>
                    <a:pt x="13143" y="8753"/>
                    <a:pt x="13325" y="8753"/>
                  </a:cubicBezTo>
                  <a:cubicBezTo>
                    <a:pt x="13688" y="8753"/>
                    <a:pt x="13895" y="8764"/>
                    <a:pt x="13895" y="8764"/>
                  </a:cubicBezTo>
                  <a:lnTo>
                    <a:pt x="21241" y="8764"/>
                  </a:lnTo>
                  <a:cubicBezTo>
                    <a:pt x="25265" y="8764"/>
                    <a:pt x="28623" y="5311"/>
                    <a:pt x="28670" y="977"/>
                  </a:cubicBezTo>
                  <a:cubicBezTo>
                    <a:pt x="28670" y="846"/>
                    <a:pt x="28670" y="715"/>
                    <a:pt x="28670" y="584"/>
                  </a:cubicBezTo>
                  <a:lnTo>
                    <a:pt x="28670" y="572"/>
                  </a:lnTo>
                  <a:cubicBezTo>
                    <a:pt x="28670" y="548"/>
                    <a:pt x="28658" y="513"/>
                    <a:pt x="28658" y="489"/>
                  </a:cubicBezTo>
                  <a:cubicBezTo>
                    <a:pt x="28658" y="394"/>
                    <a:pt x="28658" y="298"/>
                    <a:pt x="28647" y="215"/>
                  </a:cubicBezTo>
                  <a:cubicBezTo>
                    <a:pt x="28635" y="144"/>
                    <a:pt x="28635" y="72"/>
                    <a:pt x="28623"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5534623" y="1532850"/>
              <a:ext cx="917856" cy="671328"/>
            </a:xfrm>
            <a:custGeom>
              <a:rect b="b" l="l" r="r" t="t"/>
              <a:pathLst>
                <a:path extrusionOk="0" h="20979" w="28683">
                  <a:moveTo>
                    <a:pt x="7644" y="0"/>
                  </a:moveTo>
                  <a:cubicBezTo>
                    <a:pt x="3644" y="0"/>
                    <a:pt x="369" y="3060"/>
                    <a:pt x="36" y="6965"/>
                  </a:cubicBezTo>
                  <a:cubicBezTo>
                    <a:pt x="24" y="7179"/>
                    <a:pt x="12" y="7406"/>
                    <a:pt x="12" y="7632"/>
                  </a:cubicBezTo>
                  <a:lnTo>
                    <a:pt x="12" y="20717"/>
                  </a:lnTo>
                  <a:cubicBezTo>
                    <a:pt x="12" y="20800"/>
                    <a:pt x="0" y="20895"/>
                    <a:pt x="12" y="20979"/>
                  </a:cubicBezTo>
                  <a:cubicBezTo>
                    <a:pt x="417" y="15431"/>
                    <a:pt x="9370" y="14716"/>
                    <a:pt x="12680" y="14633"/>
                  </a:cubicBezTo>
                  <a:cubicBezTo>
                    <a:pt x="12934" y="14629"/>
                    <a:pt x="13155" y="14627"/>
                    <a:pt x="13337" y="14627"/>
                  </a:cubicBezTo>
                  <a:cubicBezTo>
                    <a:pt x="13700" y="14627"/>
                    <a:pt x="13907" y="14633"/>
                    <a:pt x="13907" y="14633"/>
                  </a:cubicBezTo>
                  <a:lnTo>
                    <a:pt x="21253" y="14633"/>
                  </a:lnTo>
                  <a:cubicBezTo>
                    <a:pt x="25218" y="14633"/>
                    <a:pt x="28528" y="11537"/>
                    <a:pt x="28682" y="7608"/>
                  </a:cubicBezTo>
                  <a:lnTo>
                    <a:pt x="28682" y="7596"/>
                  </a:lnTo>
                  <a:cubicBezTo>
                    <a:pt x="28682" y="7537"/>
                    <a:pt x="28682" y="7477"/>
                    <a:pt x="28682" y="7418"/>
                  </a:cubicBezTo>
                  <a:cubicBezTo>
                    <a:pt x="28682" y="7287"/>
                    <a:pt x="28682" y="7156"/>
                    <a:pt x="28682" y="7025"/>
                  </a:cubicBezTo>
                  <a:cubicBezTo>
                    <a:pt x="28682" y="7013"/>
                    <a:pt x="28682" y="6989"/>
                    <a:pt x="28670" y="6965"/>
                  </a:cubicBezTo>
                  <a:cubicBezTo>
                    <a:pt x="28492" y="3084"/>
                    <a:pt x="25289" y="0"/>
                    <a:pt x="21360" y="0"/>
                  </a:cubicBezTo>
                  <a:close/>
                </a:path>
              </a:pathLst>
            </a:custGeom>
            <a:solidFill>
              <a:srgbClr val="5EB2FC"/>
            </a:solidFill>
            <a:ln>
              <a:noFill/>
            </a:ln>
          </p:spPr>
          <p:txBody>
            <a:bodyPr anchorCtr="0" anchor="ctr" bIns="228600"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Fira Sans Extra Condensed Medium"/>
                  <a:ea typeface="Fira Sans Extra Condensed Medium"/>
                  <a:cs typeface="Fira Sans Extra Condensed Medium"/>
                  <a:sym typeface="Fira Sans Extra Condensed Medium"/>
                </a:rPr>
                <a:t>C1-C2</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14" name="Google Shape;114;p15"/>
            <p:cNvSpPr/>
            <p:nvPr/>
          </p:nvSpPr>
          <p:spPr>
            <a:xfrm>
              <a:off x="5607576" y="3491853"/>
              <a:ext cx="1185312" cy="95680"/>
            </a:xfrm>
            <a:custGeom>
              <a:rect b="b" l="l" r="r" t="t"/>
              <a:pathLst>
                <a:path extrusionOk="0" h="2990" w="37041">
                  <a:moveTo>
                    <a:pt x="0" y="1"/>
                  </a:moveTo>
                  <a:cubicBezTo>
                    <a:pt x="0" y="1656"/>
                    <a:pt x="1346" y="2989"/>
                    <a:pt x="3001" y="2989"/>
                  </a:cubicBezTo>
                  <a:lnTo>
                    <a:pt x="34052" y="2989"/>
                  </a:lnTo>
                  <a:cubicBezTo>
                    <a:pt x="35707" y="2989"/>
                    <a:pt x="37041" y="1656"/>
                    <a:pt x="37041" y="1"/>
                  </a:cubicBezTo>
                  <a:close/>
                </a:path>
              </a:pathLst>
            </a:custGeom>
            <a:solidFill>
              <a:srgbClr val="5EB2FC"/>
            </a:solidFill>
            <a:ln cap="flat" cmpd="sng" w="9525">
              <a:solidFill>
                <a:srgbClr val="5EB2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6088207" y="3587497"/>
              <a:ext cx="223648" cy="214912"/>
            </a:xfrm>
            <a:custGeom>
              <a:rect b="b" l="l" r="r" t="t"/>
              <a:pathLst>
                <a:path extrusionOk="0" h="6716" w="6989">
                  <a:moveTo>
                    <a:pt x="0" y="0"/>
                  </a:moveTo>
                  <a:lnTo>
                    <a:pt x="3500" y="6715"/>
                  </a:lnTo>
                  <a:lnTo>
                    <a:pt x="6989" y="0"/>
                  </a:lnTo>
                  <a:close/>
                </a:path>
              </a:pathLst>
            </a:custGeom>
            <a:solidFill>
              <a:srgbClr val="5EB2FC"/>
            </a:solidFill>
            <a:ln cap="flat" cmpd="sng" w="9525">
              <a:solidFill>
                <a:srgbClr val="5EB2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nvSpPr>
          <p:spPr>
            <a:xfrm>
              <a:off x="5534763" y="2262575"/>
              <a:ext cx="13305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5EB2FC"/>
                  </a:solidFill>
                  <a:latin typeface="Fira Sans Extra Condensed Medium"/>
                  <a:ea typeface="Fira Sans Extra Condensed Medium"/>
                  <a:cs typeface="Fira Sans Extra Condensed Medium"/>
                  <a:sym typeface="Fira Sans Extra Condensed Medium"/>
                </a:rPr>
                <a:t>Training and evaluation of models</a:t>
              </a:r>
              <a:endParaRPr sz="1700">
                <a:solidFill>
                  <a:srgbClr val="5EB2FC"/>
                </a:solidFill>
                <a:latin typeface="Fira Sans Extra Condensed Medium"/>
                <a:ea typeface="Fira Sans Extra Condensed Medium"/>
                <a:cs typeface="Fira Sans Extra Condensed Medium"/>
                <a:sym typeface="Fira Sans Extra Condensed Medium"/>
              </a:endParaRPr>
            </a:p>
          </p:txBody>
        </p:sp>
        <p:sp>
          <p:nvSpPr>
            <p:cNvPr id="117" name="Google Shape;117;p15"/>
            <p:cNvSpPr txBox="1"/>
            <p:nvPr/>
          </p:nvSpPr>
          <p:spPr>
            <a:xfrm>
              <a:off x="5489413" y="2756313"/>
              <a:ext cx="1446600" cy="6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Training the models on raster</a:t>
              </a:r>
              <a:endParaRPr sz="1200">
                <a:solidFill>
                  <a:srgbClr val="434343"/>
                </a:solidFill>
                <a:latin typeface="Roboto"/>
                <a:ea typeface="Roboto"/>
                <a:cs typeface="Roboto"/>
                <a:sym typeface="Roboto"/>
              </a:endParaRPr>
            </a:p>
          </p:txBody>
        </p:sp>
      </p:grpSp>
      <p:sp>
        <p:nvSpPr>
          <p:cNvPr id="118" name="Google Shape;118;p15"/>
          <p:cNvSpPr/>
          <p:nvPr/>
        </p:nvSpPr>
        <p:spPr>
          <a:xfrm>
            <a:off x="7684056" y="1773715"/>
            <a:ext cx="1330080" cy="1700416"/>
          </a:xfrm>
          <a:custGeom>
            <a:rect b="b" l="l" r="r" t="t"/>
            <a:pathLst>
              <a:path extrusionOk="0" h="53138" w="41578">
                <a:moveTo>
                  <a:pt x="2322" y="0"/>
                </a:moveTo>
                <a:cubicBezTo>
                  <a:pt x="1048" y="0"/>
                  <a:pt x="0" y="1036"/>
                  <a:pt x="0" y="2322"/>
                </a:cubicBezTo>
                <a:lnTo>
                  <a:pt x="0" y="50804"/>
                </a:lnTo>
                <a:cubicBezTo>
                  <a:pt x="0" y="50899"/>
                  <a:pt x="0" y="50983"/>
                  <a:pt x="12" y="51066"/>
                </a:cubicBezTo>
                <a:cubicBezTo>
                  <a:pt x="36" y="51280"/>
                  <a:pt x="96" y="51495"/>
                  <a:pt x="179" y="51697"/>
                </a:cubicBezTo>
                <a:cubicBezTo>
                  <a:pt x="524" y="52543"/>
                  <a:pt x="1358" y="53138"/>
                  <a:pt x="2322" y="53138"/>
                </a:cubicBezTo>
                <a:lnTo>
                  <a:pt x="39255" y="53138"/>
                </a:lnTo>
                <a:cubicBezTo>
                  <a:pt x="40541" y="53138"/>
                  <a:pt x="41577" y="52090"/>
                  <a:pt x="41577" y="50804"/>
                </a:cubicBezTo>
                <a:lnTo>
                  <a:pt x="41577" y="2322"/>
                </a:lnTo>
                <a:cubicBezTo>
                  <a:pt x="41577" y="1036"/>
                  <a:pt x="40541" y="0"/>
                  <a:pt x="3925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7683881" y="3252904"/>
            <a:ext cx="1330080" cy="108608"/>
          </a:xfrm>
          <a:custGeom>
            <a:rect b="b" l="l" r="r" t="t"/>
            <a:pathLst>
              <a:path extrusionOk="0" h="3394" w="41578">
                <a:moveTo>
                  <a:pt x="0" y="1"/>
                </a:moveTo>
                <a:lnTo>
                  <a:pt x="0" y="1060"/>
                </a:lnTo>
                <a:cubicBezTo>
                  <a:pt x="0" y="1155"/>
                  <a:pt x="0" y="1239"/>
                  <a:pt x="12" y="1322"/>
                </a:cubicBezTo>
                <a:cubicBezTo>
                  <a:pt x="36" y="1536"/>
                  <a:pt x="96" y="1751"/>
                  <a:pt x="179" y="1953"/>
                </a:cubicBezTo>
                <a:cubicBezTo>
                  <a:pt x="524" y="2799"/>
                  <a:pt x="1358" y="3394"/>
                  <a:pt x="2322" y="3394"/>
                </a:cubicBezTo>
                <a:lnTo>
                  <a:pt x="39255" y="3394"/>
                </a:lnTo>
                <a:cubicBezTo>
                  <a:pt x="40541" y="3394"/>
                  <a:pt x="41577" y="2346"/>
                  <a:pt x="41577" y="1060"/>
                </a:cubicBezTo>
                <a:lnTo>
                  <a:pt x="41577" y="1"/>
                </a:lnTo>
                <a:cubicBezTo>
                  <a:pt x="41577" y="1286"/>
                  <a:pt x="40541" y="2322"/>
                  <a:pt x="39255" y="2322"/>
                </a:cubicBezTo>
                <a:lnTo>
                  <a:pt x="2322" y="2322"/>
                </a:lnTo>
                <a:cubicBezTo>
                  <a:pt x="1358" y="2322"/>
                  <a:pt x="524" y="1727"/>
                  <a:pt x="179" y="882"/>
                </a:cubicBezTo>
                <a:cubicBezTo>
                  <a:pt x="96" y="691"/>
                  <a:pt x="36" y="477"/>
                  <a:pt x="12" y="263"/>
                </a:cubicBezTo>
                <a:cubicBezTo>
                  <a:pt x="0" y="167"/>
                  <a:pt x="0" y="84"/>
                  <a:pt x="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7683881" y="1627234"/>
            <a:ext cx="917185" cy="472864"/>
          </a:xfrm>
          <a:custGeom>
            <a:rect b="b" l="l" r="r" t="t"/>
            <a:pathLst>
              <a:path extrusionOk="0" h="14777" w="28671">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1" y="8764"/>
                </a:cubicBezTo>
                <a:cubicBezTo>
                  <a:pt x="12931" y="8756"/>
                  <a:pt x="13149" y="8753"/>
                  <a:pt x="13329" y="8753"/>
                </a:cubicBezTo>
                <a:cubicBezTo>
                  <a:pt x="13689" y="8753"/>
                  <a:pt x="13895" y="8764"/>
                  <a:pt x="13895" y="8764"/>
                </a:cubicBezTo>
                <a:lnTo>
                  <a:pt x="21241" y="8764"/>
                </a:lnTo>
                <a:cubicBezTo>
                  <a:pt x="25266"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7683497" y="1402474"/>
            <a:ext cx="917569" cy="671328"/>
          </a:xfrm>
          <a:custGeom>
            <a:rect b="b" l="l" r="r" t="t"/>
            <a:pathLst>
              <a:path extrusionOk="0" h="20979" w="28683">
                <a:moveTo>
                  <a:pt x="7644" y="0"/>
                </a:moveTo>
                <a:cubicBezTo>
                  <a:pt x="3656" y="0"/>
                  <a:pt x="382" y="3060"/>
                  <a:pt x="48" y="6965"/>
                </a:cubicBezTo>
                <a:cubicBezTo>
                  <a:pt x="24" y="7179"/>
                  <a:pt x="12" y="7406"/>
                  <a:pt x="12" y="7632"/>
                </a:cubicBezTo>
                <a:lnTo>
                  <a:pt x="12" y="20717"/>
                </a:lnTo>
                <a:cubicBezTo>
                  <a:pt x="12" y="20800"/>
                  <a:pt x="1" y="20895"/>
                  <a:pt x="12" y="20979"/>
                </a:cubicBezTo>
                <a:cubicBezTo>
                  <a:pt x="417" y="15431"/>
                  <a:pt x="9371" y="14716"/>
                  <a:pt x="12693" y="14633"/>
                </a:cubicBezTo>
                <a:cubicBezTo>
                  <a:pt x="12943"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4949E7"/>
          </a:solidFill>
          <a:ln>
            <a:noFill/>
          </a:ln>
        </p:spPr>
        <p:txBody>
          <a:bodyPr anchorCtr="0" anchor="ctr" bIns="228600"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Fira Sans Extra Condensed Medium"/>
                <a:ea typeface="Fira Sans Extra Condensed Medium"/>
                <a:cs typeface="Fira Sans Extra Condensed Medium"/>
                <a:sym typeface="Fira Sans Extra Condensed Medium"/>
              </a:rPr>
              <a:t>C2-C3</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22" name="Google Shape;122;p15"/>
          <p:cNvSpPr/>
          <p:nvPr/>
        </p:nvSpPr>
        <p:spPr>
          <a:xfrm>
            <a:off x="7756625" y="3361489"/>
            <a:ext cx="1184942" cy="95680"/>
          </a:xfrm>
          <a:custGeom>
            <a:rect b="b" l="l" r="r" t="t"/>
            <a:pathLst>
              <a:path extrusionOk="0" h="2990" w="37041">
                <a:moveTo>
                  <a:pt x="1" y="1"/>
                </a:moveTo>
                <a:cubicBezTo>
                  <a:pt x="1" y="1656"/>
                  <a:pt x="1334" y="2989"/>
                  <a:pt x="2989" y="2989"/>
                </a:cubicBezTo>
                <a:lnTo>
                  <a:pt x="34041" y="2989"/>
                </a:lnTo>
                <a:cubicBezTo>
                  <a:pt x="35695" y="2989"/>
                  <a:pt x="37041" y="1656"/>
                  <a:pt x="37041" y="1"/>
                </a:cubicBezTo>
                <a:close/>
              </a:path>
            </a:pathLst>
          </a:custGeom>
          <a:solidFill>
            <a:srgbClr val="4949E7"/>
          </a:solid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8229302" y="3605692"/>
            <a:ext cx="239221" cy="239680"/>
          </a:xfrm>
          <a:custGeom>
            <a:rect b="b" l="l" r="r" t="t"/>
            <a:pathLst>
              <a:path extrusionOk="0" h="7490" w="7478">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8270792" y="3647226"/>
            <a:ext cx="156207" cy="156608"/>
          </a:xfrm>
          <a:custGeom>
            <a:rect b="b" l="l" r="r" t="t"/>
            <a:pathLst>
              <a:path extrusionOk="0" h="4894" w="4883">
                <a:moveTo>
                  <a:pt x="2442" y="1"/>
                </a:moveTo>
                <a:cubicBezTo>
                  <a:pt x="1096" y="1"/>
                  <a:pt x="1" y="1096"/>
                  <a:pt x="1" y="2453"/>
                </a:cubicBezTo>
                <a:cubicBezTo>
                  <a:pt x="1" y="3799"/>
                  <a:pt x="1096" y="4894"/>
                  <a:pt x="2442" y="4894"/>
                </a:cubicBezTo>
                <a:cubicBezTo>
                  <a:pt x="3787" y="4894"/>
                  <a:pt x="4883" y="3799"/>
                  <a:pt x="4883" y="2453"/>
                </a:cubicBezTo>
                <a:cubicBezTo>
                  <a:pt x="4883" y="1096"/>
                  <a:pt x="3787" y="1"/>
                  <a:pt x="2442"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8237299" y="3457121"/>
            <a:ext cx="223610" cy="214912"/>
          </a:xfrm>
          <a:custGeom>
            <a:rect b="b" l="l" r="r" t="t"/>
            <a:pathLst>
              <a:path extrusionOk="0" h="6716" w="6990">
                <a:moveTo>
                  <a:pt x="0" y="0"/>
                </a:moveTo>
                <a:lnTo>
                  <a:pt x="3489" y="6715"/>
                </a:lnTo>
                <a:lnTo>
                  <a:pt x="6989" y="0"/>
                </a:lnTo>
                <a:close/>
              </a:path>
            </a:pathLst>
          </a:custGeom>
          <a:solidFill>
            <a:srgbClr val="4949E7"/>
          </a:solid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txBox="1"/>
          <p:nvPr/>
        </p:nvSpPr>
        <p:spPr>
          <a:xfrm>
            <a:off x="7683991" y="2068986"/>
            <a:ext cx="13302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5EB2FC"/>
                </a:solidFill>
                <a:latin typeface="Fira Sans Extra Condensed Medium"/>
                <a:ea typeface="Fira Sans Extra Condensed Medium"/>
                <a:cs typeface="Fira Sans Extra Condensed Medium"/>
                <a:sym typeface="Fira Sans Extra Condensed Medium"/>
              </a:rPr>
              <a:t>Enlarging ROI radius</a:t>
            </a:r>
            <a:endParaRPr sz="1700">
              <a:solidFill>
                <a:srgbClr val="4949E7"/>
              </a:solidFill>
              <a:latin typeface="Fira Sans Extra Condensed Medium"/>
              <a:ea typeface="Fira Sans Extra Condensed Medium"/>
              <a:cs typeface="Fira Sans Extra Condensed Medium"/>
              <a:sym typeface="Fira Sans Extra Condensed Medium"/>
            </a:endParaRPr>
          </a:p>
        </p:txBody>
      </p:sp>
      <p:sp>
        <p:nvSpPr>
          <p:cNvPr id="127" name="Google Shape;127;p15"/>
          <p:cNvSpPr txBox="1"/>
          <p:nvPr/>
        </p:nvSpPr>
        <p:spPr>
          <a:xfrm>
            <a:off x="7683991" y="2642146"/>
            <a:ext cx="1330200" cy="6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Performing previous steps on larger ROI</a:t>
            </a:r>
            <a:endParaRPr sz="1200">
              <a:solidFill>
                <a:srgbClr val="434343"/>
              </a:solidFill>
              <a:latin typeface="Roboto"/>
              <a:ea typeface="Roboto"/>
              <a:cs typeface="Roboto"/>
              <a:sym typeface="Roboto"/>
            </a:endParaRPr>
          </a:p>
          <a:p>
            <a:pPr indent="0" lvl="0" marL="0" rtl="0" algn="ctr">
              <a:spcBef>
                <a:spcPts val="0"/>
              </a:spcBef>
              <a:spcAft>
                <a:spcPts val="0"/>
              </a:spcAft>
              <a:buNone/>
            </a:pPr>
            <a:r>
              <a:t/>
            </a:r>
            <a:endParaRPr sz="1200">
              <a:solidFill>
                <a:srgbClr val="434343"/>
              </a:solidFill>
              <a:latin typeface="Roboto"/>
              <a:ea typeface="Roboto"/>
              <a:cs typeface="Roboto"/>
              <a:sym typeface="Roboto"/>
            </a:endParaRPr>
          </a:p>
        </p:txBody>
      </p:sp>
      <p:grpSp>
        <p:nvGrpSpPr>
          <p:cNvPr id="128" name="Google Shape;128;p15"/>
          <p:cNvGrpSpPr/>
          <p:nvPr/>
        </p:nvGrpSpPr>
        <p:grpSpPr>
          <a:xfrm>
            <a:off x="6025088" y="1859175"/>
            <a:ext cx="1658400" cy="2442898"/>
            <a:chOff x="960913" y="1532850"/>
            <a:chExt cx="1658400" cy="2442898"/>
          </a:xfrm>
        </p:grpSpPr>
        <p:sp>
          <p:nvSpPr>
            <p:cNvPr id="129" name="Google Shape;129;p15"/>
            <p:cNvSpPr/>
            <p:nvPr/>
          </p:nvSpPr>
          <p:spPr>
            <a:xfrm>
              <a:off x="1124930" y="1809029"/>
              <a:ext cx="1330464" cy="1700416"/>
            </a:xfrm>
            <a:custGeom>
              <a:rect b="b" l="l" r="r" t="t"/>
              <a:pathLst>
                <a:path extrusionOk="0" h="53138" w="41577">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1125055" y="3383281"/>
              <a:ext cx="1330464" cy="108608"/>
            </a:xfrm>
            <a:custGeom>
              <a:rect b="b" l="l" r="r" t="t"/>
              <a:pathLst>
                <a:path extrusionOk="0" h="3394" w="41577">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125055" y="1757610"/>
              <a:ext cx="917472" cy="472864"/>
            </a:xfrm>
            <a:custGeom>
              <a:rect b="b" l="l" r="r" t="t"/>
              <a:pathLst>
                <a:path extrusionOk="0" h="14777" w="28671">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1124871" y="1532850"/>
              <a:ext cx="917856" cy="671328"/>
            </a:xfrm>
            <a:custGeom>
              <a:rect b="b" l="l" r="r" t="t"/>
              <a:pathLst>
                <a:path extrusionOk="0" h="20979" w="28683">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anchorCtr="0" anchor="ctr" bIns="228600"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C1-C2</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133" name="Google Shape;133;p15"/>
            <p:cNvSpPr/>
            <p:nvPr/>
          </p:nvSpPr>
          <p:spPr>
            <a:xfrm>
              <a:off x="1197459" y="3496703"/>
              <a:ext cx="1185312" cy="95680"/>
            </a:xfrm>
            <a:custGeom>
              <a:rect b="b" l="l" r="r" t="t"/>
              <a:pathLst>
                <a:path extrusionOk="0" h="2990" w="37041">
                  <a:moveTo>
                    <a:pt x="0" y="1"/>
                  </a:moveTo>
                  <a:cubicBezTo>
                    <a:pt x="0" y="1656"/>
                    <a:pt x="1334" y="2989"/>
                    <a:pt x="2989" y="2989"/>
                  </a:cubicBezTo>
                  <a:lnTo>
                    <a:pt x="34040" y="2989"/>
                  </a:lnTo>
                  <a:cubicBezTo>
                    <a:pt x="35695" y="2989"/>
                    <a:pt x="37041" y="1656"/>
                    <a:pt x="37041" y="1"/>
                  </a:cubicBez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1670639" y="3736068"/>
              <a:ext cx="239296" cy="239680"/>
            </a:xfrm>
            <a:custGeom>
              <a:rect b="b" l="l" r="r" t="t"/>
              <a:pathLst>
                <a:path extrusionOk="0" h="7490" w="7478">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712142" y="3777603"/>
              <a:ext cx="156256" cy="156608"/>
            </a:xfrm>
            <a:custGeom>
              <a:rect b="b" l="l" r="r" t="t"/>
              <a:pathLst>
                <a:path extrusionOk="0" h="4894" w="4883">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1678639" y="3587497"/>
              <a:ext cx="223680" cy="214912"/>
            </a:xfrm>
            <a:custGeom>
              <a:rect b="b" l="l" r="r" t="t"/>
              <a:pathLst>
                <a:path extrusionOk="0" h="6716" w="6990">
                  <a:moveTo>
                    <a:pt x="0" y="0"/>
                  </a:moveTo>
                  <a:lnTo>
                    <a:pt x="3489" y="6715"/>
                  </a:lnTo>
                  <a:lnTo>
                    <a:pt x="6989" y="0"/>
                  </a:ln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txBox="1"/>
            <p:nvPr/>
          </p:nvSpPr>
          <p:spPr>
            <a:xfrm>
              <a:off x="960913" y="2112650"/>
              <a:ext cx="1658400" cy="52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5EB2FC"/>
                  </a:solidFill>
                  <a:latin typeface="Fira Sans Extra Condensed Medium"/>
                  <a:ea typeface="Fira Sans Extra Condensed Medium"/>
                  <a:cs typeface="Fira Sans Extra Condensed Medium"/>
                  <a:sym typeface="Fira Sans Extra Condensed Medium"/>
                </a:rPr>
                <a:t>Analysis of 2020 to 2024 data</a:t>
              </a:r>
              <a:endParaRPr sz="1700">
                <a:solidFill>
                  <a:srgbClr val="EC3A3B"/>
                </a:solidFill>
                <a:latin typeface="Fira Sans Extra Condensed Medium"/>
                <a:ea typeface="Fira Sans Extra Condensed Medium"/>
                <a:cs typeface="Fira Sans Extra Condensed Medium"/>
                <a:sym typeface="Fira Sans Extra Condensed Medium"/>
              </a:endParaRPr>
            </a:p>
          </p:txBody>
        </p:sp>
        <p:sp>
          <p:nvSpPr>
            <p:cNvPr id="138" name="Google Shape;138;p15"/>
            <p:cNvSpPr txBox="1"/>
            <p:nvPr/>
          </p:nvSpPr>
          <p:spPr>
            <a:xfrm>
              <a:off x="976215" y="2699775"/>
              <a:ext cx="1627800" cy="6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Processing on previous years data and performing change detection</a:t>
              </a:r>
              <a:endParaRPr sz="1200">
                <a:solidFill>
                  <a:srgbClr val="434343"/>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nvSpPr>
        <p:spPr>
          <a:xfrm>
            <a:off x="6695900" y="4085424"/>
            <a:ext cx="52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3"/>
              </a:rPr>
              <a:t>[9]</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pic>
        <p:nvPicPr>
          <p:cNvPr id="326" name="Google Shape;326;p42"/>
          <p:cNvPicPr preferRelativeResize="0"/>
          <p:nvPr/>
        </p:nvPicPr>
        <p:blipFill>
          <a:blip r:embed="rId4">
            <a:alphaModFix/>
          </a:blip>
          <a:stretch>
            <a:fillRect/>
          </a:stretch>
        </p:blipFill>
        <p:spPr>
          <a:xfrm>
            <a:off x="2249312" y="989837"/>
            <a:ext cx="4346424" cy="3478988"/>
          </a:xfrm>
          <a:prstGeom prst="rect">
            <a:avLst/>
          </a:prstGeom>
          <a:noFill/>
          <a:ln>
            <a:noFill/>
          </a:ln>
        </p:spPr>
      </p:pic>
      <p:sp>
        <p:nvSpPr>
          <p:cNvPr id="327" name="Google Shape;327;p42"/>
          <p:cNvSpPr txBox="1"/>
          <p:nvPr>
            <p:ph type="title"/>
          </p:nvPr>
        </p:nvSpPr>
        <p:spPr>
          <a:xfrm>
            <a:off x="2462913" y="319188"/>
            <a:ext cx="3919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Clipping: Methodology</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2291100" y="416000"/>
            <a:ext cx="456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Algorithm for change detection </a:t>
            </a:r>
            <a:endParaRPr>
              <a:solidFill>
                <a:schemeClr val="lt1"/>
              </a:solidFill>
            </a:endParaRPr>
          </a:p>
        </p:txBody>
      </p:sp>
      <p:sp>
        <p:nvSpPr>
          <p:cNvPr id="333" name="Google Shape;333;p43"/>
          <p:cNvSpPr txBox="1"/>
          <p:nvPr>
            <p:ph idx="1" type="body"/>
          </p:nvPr>
        </p:nvSpPr>
        <p:spPr>
          <a:xfrm>
            <a:off x="349650" y="1043650"/>
            <a:ext cx="8444700" cy="32802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t/>
            </a:r>
            <a:endParaRPr sz="1200">
              <a:solidFill>
                <a:schemeClr val="lt1"/>
              </a:solidFill>
              <a:latin typeface="Roboto"/>
              <a:ea typeface="Roboto"/>
              <a:cs typeface="Roboto"/>
              <a:sym typeface="Roboto"/>
            </a:endParaRPr>
          </a:p>
          <a:p>
            <a:pPr indent="0" lvl="0" marL="0" rtl="0" algn="l">
              <a:spcBef>
                <a:spcPts val="1500"/>
              </a:spcBef>
              <a:spcAft>
                <a:spcPts val="0"/>
              </a:spcAft>
              <a:buNone/>
            </a:pPr>
            <a:r>
              <a:t/>
            </a:r>
            <a:endParaRPr sz="1200">
              <a:solidFill>
                <a:schemeClr val="lt1"/>
              </a:solidFill>
              <a:latin typeface="Roboto"/>
              <a:ea typeface="Roboto"/>
              <a:cs typeface="Roboto"/>
              <a:sym typeface="Roboto"/>
            </a:endParaRPr>
          </a:p>
          <a:p>
            <a:pPr indent="0" lvl="0" marL="0" rtl="0" algn="l">
              <a:spcBef>
                <a:spcPts val="1500"/>
              </a:spcBef>
              <a:spcAft>
                <a:spcPts val="0"/>
              </a:spcAft>
              <a:buNone/>
            </a:pPr>
            <a:r>
              <a:t/>
            </a:r>
            <a:endParaRPr sz="1200">
              <a:solidFill>
                <a:schemeClr val="lt1"/>
              </a:solidFill>
              <a:latin typeface="Roboto"/>
              <a:ea typeface="Roboto"/>
              <a:cs typeface="Roboto"/>
              <a:sym typeface="Roboto"/>
            </a:endParaRPr>
          </a:p>
          <a:p>
            <a:pPr indent="0" lvl="0" marL="0" rtl="0" algn="l">
              <a:spcBef>
                <a:spcPts val="1500"/>
              </a:spcBef>
              <a:spcAft>
                <a:spcPts val="0"/>
              </a:spcAft>
              <a:buNone/>
            </a:pPr>
            <a:r>
              <a:t/>
            </a:r>
            <a:endParaRPr sz="1200">
              <a:solidFill>
                <a:schemeClr val="lt1"/>
              </a:solidFill>
              <a:latin typeface="Roboto"/>
              <a:ea typeface="Roboto"/>
              <a:cs typeface="Roboto"/>
              <a:sym typeface="Roboto"/>
            </a:endParaRPr>
          </a:p>
          <a:p>
            <a:pPr indent="0" lvl="0" marL="0" rtl="0" algn="l">
              <a:spcBef>
                <a:spcPts val="1500"/>
              </a:spcBef>
              <a:spcAft>
                <a:spcPts val="0"/>
              </a:spcAft>
              <a:buNone/>
            </a:pPr>
            <a:r>
              <a:rPr lang="en" sz="1200">
                <a:solidFill>
                  <a:schemeClr val="lt1"/>
                </a:solidFill>
                <a:latin typeface="Roboto"/>
                <a:ea typeface="Roboto"/>
                <a:cs typeface="Roboto"/>
                <a:sym typeface="Roboto"/>
              </a:rPr>
              <a:t>Change detection is useful n areas with natural calamities like forest fire, floods, etc. Since Allahabad is also a flood prone areas we want to analyse the changes that are happening in land area of Prayagraj. This will give us an insight about how the changes are happening in Prayagraj.</a:t>
            </a:r>
            <a:endParaRPr sz="1200">
              <a:solidFill>
                <a:schemeClr val="lt1"/>
              </a:solidFill>
              <a:latin typeface="Roboto"/>
              <a:ea typeface="Roboto"/>
              <a:cs typeface="Roboto"/>
              <a:sym typeface="Roboto"/>
            </a:endParaRPr>
          </a:p>
          <a:p>
            <a:pPr indent="0" lvl="0" marL="0" rtl="0" algn="l">
              <a:spcBef>
                <a:spcPts val="1500"/>
              </a:spcBef>
              <a:spcAft>
                <a:spcPts val="0"/>
              </a:spcAft>
              <a:buNone/>
            </a:pPr>
            <a:r>
              <a:rPr lang="en">
                <a:solidFill>
                  <a:schemeClr val="lt1"/>
                </a:solidFill>
              </a:rPr>
              <a:t> </a:t>
            </a:r>
            <a:endParaRPr>
              <a:solidFill>
                <a:schemeClr val="lt1"/>
              </a:solidFill>
            </a:endParaRPr>
          </a:p>
        </p:txBody>
      </p:sp>
      <p:pic>
        <p:nvPicPr>
          <p:cNvPr id="334" name="Google Shape;334;p43"/>
          <p:cNvPicPr preferRelativeResize="0"/>
          <p:nvPr/>
        </p:nvPicPr>
        <p:blipFill>
          <a:blip r:embed="rId3">
            <a:alphaModFix/>
          </a:blip>
          <a:stretch>
            <a:fillRect/>
          </a:stretch>
        </p:blipFill>
        <p:spPr>
          <a:xfrm>
            <a:off x="1101950" y="1181500"/>
            <a:ext cx="6940075" cy="668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4"/>
          <p:cNvPicPr preferRelativeResize="0"/>
          <p:nvPr/>
        </p:nvPicPr>
        <p:blipFill rotWithShape="1">
          <a:blip r:embed="rId3">
            <a:alphaModFix/>
          </a:blip>
          <a:srcRect b="0" l="0" r="0" t="0"/>
          <a:stretch/>
        </p:blipFill>
        <p:spPr>
          <a:xfrm>
            <a:off x="0" y="165675"/>
            <a:ext cx="4645550" cy="4645550"/>
          </a:xfrm>
          <a:prstGeom prst="rect">
            <a:avLst/>
          </a:prstGeom>
          <a:noFill/>
          <a:ln>
            <a:noFill/>
          </a:ln>
        </p:spPr>
      </p:pic>
      <p:pic>
        <p:nvPicPr>
          <p:cNvPr id="340" name="Google Shape;340;p44"/>
          <p:cNvPicPr preferRelativeResize="0"/>
          <p:nvPr/>
        </p:nvPicPr>
        <p:blipFill rotWithShape="1">
          <a:blip r:embed="rId4">
            <a:alphaModFix/>
          </a:blip>
          <a:srcRect b="0" l="1578" r="1588" t="0"/>
          <a:stretch/>
        </p:blipFill>
        <p:spPr>
          <a:xfrm>
            <a:off x="4645550" y="165675"/>
            <a:ext cx="4498452" cy="464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D9FD"/>
                </a:solidFill>
              </a:rPr>
              <a:t>Semi-Automatic Classification Plugin (SCP)</a:t>
            </a:r>
            <a:endParaRPr>
              <a:solidFill>
                <a:srgbClr val="00D9FD"/>
              </a:solidFill>
            </a:endParaRPr>
          </a:p>
        </p:txBody>
      </p:sp>
      <p:sp>
        <p:nvSpPr>
          <p:cNvPr id="346" name="Google Shape;346;p45"/>
          <p:cNvSpPr txBox="1"/>
          <p:nvPr>
            <p:ph idx="1" type="body"/>
          </p:nvPr>
        </p:nvSpPr>
        <p:spPr>
          <a:xfrm>
            <a:off x="311700" y="1152475"/>
            <a:ext cx="8709300" cy="359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1. SCP is a plugin for QGIS designed for semi-automatic image classification.</a:t>
            </a:r>
            <a:endParaRPr>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2. It simplifies the process of remote sensing data analysis and classification tasks.</a:t>
            </a:r>
            <a:endParaRPr>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3. SCP supports various classification algorithms and provides tools for accuracy assessment.</a:t>
            </a:r>
            <a:endParaRPr>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4. Users can follow a step-by-step workflow for loading, preprocessing, classifying, and evaluating results.</a:t>
            </a:r>
            <a:endParaRPr>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5. SCP enhances the efficiency and accuracy of image classification within the QGIS environment.</a:t>
            </a:r>
            <a:endParaRPr>
              <a:solidFill>
                <a:schemeClr val="lt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Progress………………………………………………………………………………………………………………………………</a:t>
            </a:r>
            <a:endParaRPr/>
          </a:p>
        </p:txBody>
      </p:sp>
      <p:sp>
        <p:nvSpPr>
          <p:cNvPr id="352" name="Google Shape;352;p46"/>
          <p:cNvSpPr txBox="1"/>
          <p:nvPr>
            <p:ph idx="1" type="body"/>
          </p:nvPr>
        </p:nvSpPr>
        <p:spPr>
          <a:xfrm>
            <a:off x="439975" y="1114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353" name="Google Shape;353;p46"/>
          <p:cNvPicPr preferRelativeResize="0"/>
          <p:nvPr/>
        </p:nvPicPr>
        <p:blipFill>
          <a:blip r:embed="rId3">
            <a:alphaModFix/>
          </a:blip>
          <a:stretch>
            <a:fillRect/>
          </a:stretch>
        </p:blipFill>
        <p:spPr>
          <a:xfrm>
            <a:off x="364625" y="1645700"/>
            <a:ext cx="3836323" cy="2429951"/>
          </a:xfrm>
          <a:prstGeom prst="rect">
            <a:avLst/>
          </a:prstGeom>
          <a:noFill/>
          <a:ln>
            <a:noFill/>
          </a:ln>
        </p:spPr>
      </p:pic>
      <p:pic>
        <p:nvPicPr>
          <p:cNvPr id="354" name="Google Shape;354;p46"/>
          <p:cNvPicPr preferRelativeResize="0"/>
          <p:nvPr/>
        </p:nvPicPr>
        <p:blipFill>
          <a:blip r:embed="rId4">
            <a:alphaModFix/>
          </a:blip>
          <a:stretch>
            <a:fillRect/>
          </a:stretch>
        </p:blipFill>
        <p:spPr>
          <a:xfrm>
            <a:off x="4642575" y="1645688"/>
            <a:ext cx="4317999" cy="2429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360" name="Google Shape;36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361" name="Google Shape;361;p47"/>
          <p:cNvPicPr preferRelativeResize="0"/>
          <p:nvPr/>
        </p:nvPicPr>
        <p:blipFill>
          <a:blip r:embed="rId3">
            <a:alphaModFix/>
          </a:blip>
          <a:stretch>
            <a:fillRect/>
          </a:stretch>
        </p:blipFill>
        <p:spPr>
          <a:xfrm>
            <a:off x="1368300" y="1068900"/>
            <a:ext cx="6407401" cy="3583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5" name="Shape 365"/>
        <p:cNvGrpSpPr/>
        <p:nvPr/>
      </p:nvGrpSpPr>
      <p:grpSpPr>
        <a:xfrm>
          <a:off x="0" y="0"/>
          <a:ext cx="0" cy="0"/>
          <a:chOff x="0" y="0"/>
          <a:chExt cx="0" cy="0"/>
        </a:xfrm>
      </p:grpSpPr>
      <p:sp>
        <p:nvSpPr>
          <p:cNvPr id="366" name="Google Shape;36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91666"/>
              <a:buFont typeface="Arial"/>
              <a:buNone/>
            </a:pPr>
            <a:r>
              <a:rPr lang="en" sz="1200">
                <a:solidFill>
                  <a:schemeClr val="lt1"/>
                </a:solidFill>
                <a:latin typeface="Roboto"/>
                <a:ea typeface="Roboto"/>
                <a:cs typeface="Roboto"/>
                <a:sym typeface="Roboto"/>
              </a:rPr>
              <a:t>Cohen's Kappa and F1 score serve different purposes in the evaluation of machine learning models, and each has its own advantages based on the specific requirements of a task. Here are some advantages of Cohen's Kappa over F1 score and vice versa:</a:t>
            </a:r>
            <a:endParaRPr sz="1200">
              <a:solidFill>
                <a:schemeClr val="lt1"/>
              </a:solidFill>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chemeClr val="lt1"/>
                </a:solidFill>
                <a:latin typeface="Roboto"/>
                <a:ea typeface="Roboto"/>
                <a:cs typeface="Roboto"/>
                <a:sym typeface="Roboto"/>
              </a:rPr>
              <a:t>Advantages of Cohen's Kappa:</a:t>
            </a:r>
            <a:endParaRPr sz="1200">
              <a:solidFill>
                <a:schemeClr val="lt1"/>
              </a:solidFill>
              <a:latin typeface="Roboto"/>
              <a:ea typeface="Roboto"/>
              <a:cs typeface="Roboto"/>
              <a:sym typeface="Roboto"/>
            </a:endParaRPr>
          </a:p>
          <a:p>
            <a:pPr indent="-228600" lvl="0" marL="457200" rtl="0" algn="l">
              <a:spcBef>
                <a:spcPts val="1500"/>
              </a:spcBef>
              <a:spcAft>
                <a:spcPts val="0"/>
              </a:spcAft>
              <a:buClr>
                <a:schemeClr val="lt1"/>
              </a:buClr>
              <a:buSzPct val="100000"/>
              <a:buFont typeface="Roboto"/>
              <a:buNone/>
            </a:pPr>
            <a:r>
              <a:rPr lang="en" sz="1200">
                <a:solidFill>
                  <a:schemeClr val="lt1"/>
                </a:solidFill>
                <a:latin typeface="Roboto"/>
                <a:ea typeface="Roboto"/>
                <a:cs typeface="Roboto"/>
                <a:sym typeface="Roboto"/>
              </a:rPr>
              <a:t>Handles Class Imbalance:</a:t>
            </a:r>
            <a:endParaRPr sz="1200">
              <a:solidFill>
                <a:schemeClr val="lt1"/>
              </a:solidFill>
              <a:latin typeface="Roboto"/>
              <a:ea typeface="Roboto"/>
              <a:cs typeface="Roboto"/>
              <a:sym typeface="Roboto"/>
            </a:endParaRPr>
          </a:p>
          <a:p>
            <a:pPr indent="-299085" lvl="1" marL="914400" rtl="0" algn="l">
              <a:spcBef>
                <a:spcPts val="0"/>
              </a:spcBef>
              <a:spcAft>
                <a:spcPts val="0"/>
              </a:spcAft>
              <a:buClr>
                <a:schemeClr val="lt1"/>
              </a:buClr>
              <a:buSzPct val="100000"/>
              <a:buFont typeface="Roboto"/>
              <a:buChar char="●"/>
            </a:pPr>
            <a:r>
              <a:rPr lang="en" sz="1200">
                <a:solidFill>
                  <a:schemeClr val="lt1"/>
                </a:solidFill>
                <a:latin typeface="Roboto"/>
                <a:ea typeface="Roboto"/>
                <a:cs typeface="Roboto"/>
                <a:sym typeface="Roboto"/>
              </a:rPr>
              <a:t>Kappa is less sensitive to class imbalance than F1 score. In situations where one class significantly outnumbers the others, Kappa can provide a more balanced measure of agreement.</a:t>
            </a:r>
            <a:endParaRPr sz="1200">
              <a:solidFill>
                <a:schemeClr val="lt1"/>
              </a:solidFill>
              <a:latin typeface="Roboto"/>
              <a:ea typeface="Roboto"/>
              <a:cs typeface="Roboto"/>
              <a:sym typeface="Roboto"/>
            </a:endParaRPr>
          </a:p>
          <a:p>
            <a:pPr indent="-228600" lvl="0" marL="457200" rtl="0" algn="l">
              <a:spcBef>
                <a:spcPts val="0"/>
              </a:spcBef>
              <a:spcAft>
                <a:spcPts val="0"/>
              </a:spcAft>
              <a:buClr>
                <a:schemeClr val="lt1"/>
              </a:buClr>
              <a:buSzPct val="100000"/>
              <a:buFont typeface="Roboto"/>
              <a:buNone/>
            </a:pPr>
            <a:r>
              <a:rPr lang="en" sz="1200">
                <a:solidFill>
                  <a:schemeClr val="lt1"/>
                </a:solidFill>
                <a:latin typeface="Roboto"/>
                <a:ea typeface="Roboto"/>
                <a:cs typeface="Roboto"/>
                <a:sym typeface="Roboto"/>
              </a:rPr>
              <a:t>Accounts for Chance Agreement:</a:t>
            </a:r>
            <a:endParaRPr sz="1200">
              <a:solidFill>
                <a:schemeClr val="lt1"/>
              </a:solidFill>
              <a:latin typeface="Roboto"/>
              <a:ea typeface="Roboto"/>
              <a:cs typeface="Roboto"/>
              <a:sym typeface="Roboto"/>
            </a:endParaRPr>
          </a:p>
          <a:p>
            <a:pPr indent="-299085" lvl="1" marL="914400" rtl="0" algn="l">
              <a:spcBef>
                <a:spcPts val="0"/>
              </a:spcBef>
              <a:spcAft>
                <a:spcPts val="0"/>
              </a:spcAft>
              <a:buClr>
                <a:schemeClr val="lt1"/>
              </a:buClr>
              <a:buSzPct val="100000"/>
              <a:buFont typeface="Roboto"/>
              <a:buChar char="●"/>
            </a:pPr>
            <a:r>
              <a:rPr lang="en" sz="1200">
                <a:solidFill>
                  <a:schemeClr val="lt1"/>
                </a:solidFill>
                <a:latin typeface="Roboto"/>
                <a:ea typeface="Roboto"/>
                <a:cs typeface="Roboto"/>
                <a:sym typeface="Roboto"/>
              </a:rPr>
              <a:t>Kappa corrects for the agreement that could occur by chance alone. This makes it particularly useful when there is a random element in the classification, or when there might be agreement by luck.</a:t>
            </a:r>
            <a:endParaRPr sz="1200">
              <a:solidFill>
                <a:schemeClr val="lt1"/>
              </a:solidFill>
              <a:latin typeface="Roboto"/>
              <a:ea typeface="Roboto"/>
              <a:cs typeface="Roboto"/>
              <a:sym typeface="Roboto"/>
            </a:endParaRPr>
          </a:p>
          <a:p>
            <a:pPr indent="-228600" lvl="0" marL="457200" rtl="0" algn="l">
              <a:spcBef>
                <a:spcPts val="0"/>
              </a:spcBef>
              <a:spcAft>
                <a:spcPts val="0"/>
              </a:spcAft>
              <a:buClr>
                <a:schemeClr val="lt1"/>
              </a:buClr>
              <a:buSzPct val="100000"/>
              <a:buFont typeface="Roboto"/>
              <a:buNone/>
            </a:pPr>
            <a:r>
              <a:rPr lang="en" sz="1200">
                <a:solidFill>
                  <a:schemeClr val="lt1"/>
                </a:solidFill>
                <a:latin typeface="Roboto"/>
                <a:ea typeface="Roboto"/>
                <a:cs typeface="Roboto"/>
                <a:sym typeface="Roboto"/>
              </a:rPr>
              <a:t>Interpretability:</a:t>
            </a:r>
            <a:endParaRPr sz="1200">
              <a:solidFill>
                <a:schemeClr val="lt1"/>
              </a:solidFill>
              <a:latin typeface="Roboto"/>
              <a:ea typeface="Roboto"/>
              <a:cs typeface="Roboto"/>
              <a:sym typeface="Roboto"/>
            </a:endParaRPr>
          </a:p>
          <a:p>
            <a:pPr indent="-299085" lvl="1" marL="914400" rtl="0" algn="l">
              <a:spcBef>
                <a:spcPts val="0"/>
              </a:spcBef>
              <a:spcAft>
                <a:spcPts val="0"/>
              </a:spcAft>
              <a:buClr>
                <a:schemeClr val="lt1"/>
              </a:buClr>
              <a:buSzPct val="100000"/>
              <a:buFont typeface="Roboto"/>
              <a:buChar char="●"/>
            </a:pPr>
            <a:r>
              <a:rPr lang="en" sz="1200">
                <a:solidFill>
                  <a:schemeClr val="lt1"/>
                </a:solidFill>
                <a:latin typeface="Roboto"/>
                <a:ea typeface="Roboto"/>
                <a:cs typeface="Roboto"/>
                <a:sym typeface="Roboto"/>
              </a:rPr>
              <a:t>Kappa is more interpretable as it directly measures agreement in terms of chance-corrected concordance. This can be useful in scenarios where the goal is to have reliable and consistent predictions across different raters or classifiers.</a:t>
            </a:r>
            <a:endParaRPr sz="1200">
              <a:solidFill>
                <a:schemeClr val="lt1"/>
              </a:solidFill>
              <a:latin typeface="Roboto"/>
              <a:ea typeface="Roboto"/>
              <a:cs typeface="Roboto"/>
              <a:sym typeface="Roboto"/>
            </a:endParaRPr>
          </a:p>
          <a:p>
            <a:pPr indent="-228600" lvl="0" marL="457200" rtl="0" algn="l">
              <a:spcBef>
                <a:spcPts val="0"/>
              </a:spcBef>
              <a:spcAft>
                <a:spcPts val="0"/>
              </a:spcAft>
              <a:buClr>
                <a:schemeClr val="lt1"/>
              </a:buClr>
              <a:buSzPct val="100000"/>
              <a:buFont typeface="Roboto"/>
              <a:buNone/>
            </a:pPr>
            <a:r>
              <a:rPr lang="en" sz="1200">
                <a:solidFill>
                  <a:schemeClr val="lt1"/>
                </a:solidFill>
                <a:latin typeface="Roboto"/>
                <a:ea typeface="Roboto"/>
                <a:cs typeface="Roboto"/>
                <a:sym typeface="Roboto"/>
              </a:rPr>
              <a:t>Applicability to Multiclass Problems:</a:t>
            </a:r>
            <a:endParaRPr sz="1200">
              <a:solidFill>
                <a:schemeClr val="lt1"/>
              </a:solidFill>
              <a:latin typeface="Roboto"/>
              <a:ea typeface="Roboto"/>
              <a:cs typeface="Roboto"/>
              <a:sym typeface="Roboto"/>
            </a:endParaRPr>
          </a:p>
          <a:p>
            <a:pPr indent="-299085" lvl="1" marL="914400" rtl="0" algn="l">
              <a:spcBef>
                <a:spcPts val="0"/>
              </a:spcBef>
              <a:spcAft>
                <a:spcPts val="0"/>
              </a:spcAft>
              <a:buClr>
                <a:schemeClr val="lt1"/>
              </a:buClr>
              <a:buSzPct val="100000"/>
              <a:buFont typeface="Roboto"/>
              <a:buChar char="●"/>
            </a:pPr>
            <a:r>
              <a:rPr lang="en" sz="1200">
                <a:solidFill>
                  <a:schemeClr val="lt1"/>
                </a:solidFill>
                <a:latin typeface="Roboto"/>
                <a:ea typeface="Roboto"/>
                <a:cs typeface="Roboto"/>
                <a:sym typeface="Roboto"/>
              </a:rPr>
              <a:t>Cohen's Kappa can be extended to handle multi-class classification problems, providing a measure of overall agreement that considers chance agreement for multiple classes.</a:t>
            </a:r>
            <a:endParaRPr/>
          </a:p>
        </p:txBody>
      </p:sp>
      <p:sp>
        <p:nvSpPr>
          <p:cNvPr id="367" name="Google Shape;36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Kappa Coefficient</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4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ALGORITHMS</a:t>
            </a:r>
            <a:endParaRPr>
              <a:solidFill>
                <a:schemeClr val="lt1"/>
              </a:solidFill>
            </a:endParaRPr>
          </a:p>
        </p:txBody>
      </p:sp>
      <p:sp>
        <p:nvSpPr>
          <p:cNvPr id="373" name="Google Shape;373;p4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42" name="Shape 142"/>
        <p:cNvGrpSpPr/>
        <p:nvPr/>
      </p:nvGrpSpPr>
      <p:grpSpPr>
        <a:xfrm>
          <a:off x="0" y="0"/>
          <a:ext cx="0" cy="0"/>
          <a:chOff x="0" y="0"/>
          <a:chExt cx="0" cy="0"/>
        </a:xfrm>
      </p:grpSpPr>
      <p:sp>
        <p:nvSpPr>
          <p:cNvPr id="143" name="Google Shape;143;p16"/>
          <p:cNvSpPr txBox="1"/>
          <p:nvPr>
            <p:ph type="ctrTitle"/>
          </p:nvPr>
        </p:nvSpPr>
        <p:spPr>
          <a:xfrm>
            <a:off x="311700" y="124900"/>
            <a:ext cx="8520600" cy="720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5200"/>
              <a:buNone/>
            </a:pPr>
            <a:r>
              <a:rPr b="1" lang="en" sz="3000">
                <a:solidFill>
                  <a:srgbClr val="00FFFF"/>
                </a:solidFill>
              </a:rPr>
              <a:t>TOPIC</a:t>
            </a:r>
            <a:endParaRPr b="1" sz="3000">
              <a:solidFill>
                <a:srgbClr val="00FFFF"/>
              </a:solidFill>
            </a:endParaRPr>
          </a:p>
        </p:txBody>
      </p:sp>
      <p:sp>
        <p:nvSpPr>
          <p:cNvPr id="144" name="Google Shape;144;p16"/>
          <p:cNvSpPr txBox="1"/>
          <p:nvPr>
            <p:ph idx="1" type="subTitle"/>
          </p:nvPr>
        </p:nvSpPr>
        <p:spPr>
          <a:xfrm>
            <a:off x="311700" y="993600"/>
            <a:ext cx="8520600" cy="2064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Geospatial data analysis</a:t>
            </a:r>
            <a:endParaRPr b="1" sz="1800">
              <a:solidFill>
                <a:schemeClr val="lt1"/>
              </a:solidFill>
            </a:endParaRPr>
          </a:p>
          <a:p>
            <a:pPr indent="-342900" lvl="1" marL="914400" rtl="0" algn="l">
              <a:lnSpc>
                <a:spcPct val="115000"/>
              </a:lnSpc>
              <a:spcBef>
                <a:spcPts val="0"/>
              </a:spcBef>
              <a:spcAft>
                <a:spcPts val="0"/>
              </a:spcAft>
              <a:buClr>
                <a:schemeClr val="lt1"/>
              </a:buClr>
              <a:buSzPts val="1800"/>
              <a:buChar char="○"/>
            </a:pPr>
            <a:r>
              <a:rPr lang="en" sz="1800">
                <a:solidFill>
                  <a:schemeClr val="lt1"/>
                </a:solidFill>
              </a:rPr>
              <a:t>It involves interpreting data containing spatial or geographic elements using GIS and analytical techniques.</a:t>
            </a:r>
            <a:endParaRPr sz="1800">
              <a:solidFill>
                <a:schemeClr val="lt1"/>
              </a:solidFill>
            </a:endParaRPr>
          </a:p>
          <a:p>
            <a:pPr indent="0" lvl="0" marL="0" rtl="0" algn="l">
              <a:lnSpc>
                <a:spcPct val="80000"/>
              </a:lnSpc>
              <a:spcBef>
                <a:spcPts val="0"/>
              </a:spcBef>
              <a:spcAft>
                <a:spcPts val="0"/>
              </a:spcAft>
              <a:buClr>
                <a:schemeClr val="dk1"/>
              </a:buClr>
              <a:buSzPts val="2800"/>
              <a:buFont typeface="Arial"/>
              <a:buNone/>
            </a:pPr>
            <a:r>
              <a:t/>
            </a:r>
            <a:endParaRPr sz="1800">
              <a:solidFill>
                <a:schemeClr val="lt1"/>
              </a:solidFill>
            </a:endParaRPr>
          </a:p>
          <a:p>
            <a:pPr indent="-342900" lvl="0" marL="457200" rtl="0" algn="l">
              <a:lnSpc>
                <a:spcPct val="115000"/>
              </a:lnSpc>
              <a:spcBef>
                <a:spcPts val="0"/>
              </a:spcBef>
              <a:spcAft>
                <a:spcPts val="0"/>
              </a:spcAft>
              <a:buClr>
                <a:schemeClr val="lt1"/>
              </a:buClr>
              <a:buSzPts val="1800"/>
              <a:buFont typeface="Roboto"/>
              <a:buChar char="●"/>
            </a:pPr>
            <a:r>
              <a:rPr b="1" lang="en" sz="1800">
                <a:solidFill>
                  <a:schemeClr val="lt1"/>
                </a:solidFill>
              </a:rPr>
              <a:t>Change detection in prayagraj region</a:t>
            </a:r>
            <a:r>
              <a:rPr lang="en" sz="1800">
                <a:solidFill>
                  <a:schemeClr val="lt1"/>
                </a:solidFill>
              </a:rPr>
              <a:t>, center point taken as IIITA, in the previous five years(2020 - 2024).</a:t>
            </a:r>
            <a:endParaRPr sz="1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nvSpPr>
        <p:spPr>
          <a:xfrm>
            <a:off x="860025" y="667700"/>
            <a:ext cx="7688700" cy="5352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b="1" lang="en" sz="2230">
                <a:solidFill>
                  <a:srgbClr val="00D9FD"/>
                </a:solidFill>
                <a:latin typeface="Times New Roman"/>
                <a:ea typeface="Times New Roman"/>
                <a:cs typeface="Times New Roman"/>
                <a:sym typeface="Times New Roman"/>
              </a:rPr>
              <a:t>Objective of the project</a:t>
            </a:r>
            <a:endParaRPr b="1" sz="2530">
              <a:solidFill>
                <a:srgbClr val="1A1A1A"/>
              </a:solidFill>
              <a:latin typeface="Raleway"/>
              <a:ea typeface="Raleway"/>
              <a:cs typeface="Raleway"/>
              <a:sym typeface="Raleway"/>
            </a:endParaRPr>
          </a:p>
        </p:txBody>
      </p:sp>
      <p:sp>
        <p:nvSpPr>
          <p:cNvPr id="150" name="Google Shape;150;p17"/>
          <p:cNvSpPr txBox="1"/>
          <p:nvPr/>
        </p:nvSpPr>
        <p:spPr>
          <a:xfrm>
            <a:off x="727650" y="1317850"/>
            <a:ext cx="7688700" cy="22611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Objective of our project is to classify the land area of the city of Prayagraj  into following four classes: Urban area, Barren land area, Vegetation area, Water bodies</a:t>
            </a:r>
            <a:endParaRPr sz="1800">
              <a:solidFill>
                <a:schemeClr val="lt1"/>
              </a:solidFill>
              <a:latin typeface="Roboto"/>
              <a:ea typeface="Roboto"/>
              <a:cs typeface="Roboto"/>
              <a:sym typeface="Roboto"/>
            </a:endParaRPr>
          </a:p>
          <a:p>
            <a:pPr indent="-342900" lvl="0" marL="457200" rtl="0" algn="just">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Classification will be done with algorithms random forest. On the best performing algorithm on current data, classification of previous 5 year data will be done.</a:t>
            </a:r>
            <a:endParaRPr sz="1800">
              <a:solidFill>
                <a:schemeClr val="lt1"/>
              </a:solidFill>
              <a:latin typeface="Roboto"/>
              <a:ea typeface="Roboto"/>
              <a:cs typeface="Roboto"/>
              <a:sym typeface="Roboto"/>
            </a:endParaRPr>
          </a:p>
          <a:p>
            <a:pPr indent="-342900" lvl="0" marL="457200" rtl="0" algn="just">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Perform change detection for previous five year(2020 - 2024).</a:t>
            </a:r>
            <a:endParaRPr sz="17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54" name="Shape 154"/>
        <p:cNvGrpSpPr/>
        <p:nvPr/>
      </p:nvGrpSpPr>
      <p:grpSpPr>
        <a:xfrm>
          <a:off x="0" y="0"/>
          <a:ext cx="0" cy="0"/>
          <a:chOff x="0" y="0"/>
          <a:chExt cx="0" cy="0"/>
        </a:xfrm>
      </p:grpSpPr>
      <p:sp>
        <p:nvSpPr>
          <p:cNvPr id="155" name="Google Shape;155;p18"/>
          <p:cNvSpPr txBox="1"/>
          <p:nvPr>
            <p:ph type="ctrTitle"/>
          </p:nvPr>
        </p:nvSpPr>
        <p:spPr>
          <a:xfrm>
            <a:off x="449500" y="113550"/>
            <a:ext cx="7707600" cy="4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200"/>
              <a:buNone/>
            </a:pPr>
            <a:r>
              <a:rPr b="1" lang="en" sz="3000">
                <a:solidFill>
                  <a:srgbClr val="00D9FD"/>
                </a:solidFill>
              </a:rPr>
              <a:t>Literature Review</a:t>
            </a:r>
            <a:endParaRPr b="1" sz="3000">
              <a:solidFill>
                <a:srgbClr val="00D9FD"/>
              </a:solidFill>
            </a:endParaRPr>
          </a:p>
        </p:txBody>
      </p:sp>
      <p:sp>
        <p:nvSpPr>
          <p:cNvPr id="156" name="Google Shape;156;p18"/>
          <p:cNvSpPr txBox="1"/>
          <p:nvPr>
            <p:ph idx="1" type="subTitle"/>
          </p:nvPr>
        </p:nvSpPr>
        <p:spPr>
          <a:xfrm>
            <a:off x="302125" y="648475"/>
            <a:ext cx="8530200" cy="4325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3613"/>
              <a:buNone/>
            </a:pPr>
            <a:r>
              <a:rPr b="1" lang="en" sz="1600" u="sng">
                <a:solidFill>
                  <a:srgbClr val="00D9FD"/>
                </a:solidFill>
                <a:latin typeface="Verdana"/>
                <a:ea typeface="Verdana"/>
                <a:cs typeface="Verdana"/>
                <a:sym typeface="Verdana"/>
                <a:hlinkClick r:id="rId3">
                  <a:extLst>
                    <a:ext uri="{A12FA001-AC4F-418D-AE19-62706E023703}">
                      <ahyp:hlinkClr val="tx"/>
                    </a:ext>
                  </a:extLst>
                </a:hlinkClick>
              </a:rPr>
              <a:t>LAND USE AND LAND COVER CLASSIFICATION OF SENTINEL 2-A:  ST PETERSBURG CASE STUDY</a:t>
            </a:r>
            <a:endParaRPr b="1" sz="1600">
              <a:solidFill>
                <a:srgbClr val="00D9FD"/>
              </a:solidFill>
              <a:latin typeface="Verdana"/>
              <a:ea typeface="Verdana"/>
              <a:cs typeface="Verdana"/>
              <a:sym typeface="Verdana"/>
            </a:endParaRPr>
          </a:p>
          <a:p>
            <a:pPr indent="0" lvl="0" marL="0" rtl="0" algn="l">
              <a:lnSpc>
                <a:spcPct val="115000"/>
              </a:lnSpc>
              <a:spcBef>
                <a:spcPts val="0"/>
              </a:spcBef>
              <a:spcAft>
                <a:spcPts val="0"/>
              </a:spcAft>
              <a:buSzPts val="3613"/>
              <a:buNone/>
            </a:pPr>
            <a:r>
              <a:t/>
            </a:r>
            <a:endParaRPr sz="1600">
              <a:solidFill>
                <a:schemeClr val="lt1"/>
              </a:solidFill>
              <a:latin typeface="Verdana"/>
              <a:ea typeface="Verdana"/>
              <a:cs typeface="Verdana"/>
              <a:sym typeface="Verdana"/>
            </a:endParaRPr>
          </a:p>
          <a:p>
            <a:pPr indent="-330200" lvl="0" marL="457200" rtl="0" algn="l">
              <a:lnSpc>
                <a:spcPct val="115000"/>
              </a:lnSpc>
              <a:spcBef>
                <a:spcPts val="0"/>
              </a:spcBef>
              <a:spcAft>
                <a:spcPts val="0"/>
              </a:spcAft>
              <a:buClr>
                <a:schemeClr val="lt1"/>
              </a:buClr>
              <a:buSzPts val="1600"/>
              <a:buFont typeface="Verdana"/>
              <a:buChar char="●"/>
            </a:pPr>
            <a:r>
              <a:rPr lang="en" sz="1600">
                <a:solidFill>
                  <a:srgbClr val="00D9FD"/>
                </a:solidFill>
                <a:latin typeface="Verdana"/>
                <a:ea typeface="Verdana"/>
                <a:cs typeface="Verdana"/>
                <a:sym typeface="Verdana"/>
              </a:rPr>
              <a:t>Objective</a:t>
            </a:r>
            <a:r>
              <a:rPr lang="en" sz="1600">
                <a:solidFill>
                  <a:schemeClr val="lt1"/>
                </a:solidFill>
                <a:latin typeface="Verdana"/>
                <a:ea typeface="Verdana"/>
                <a:cs typeface="Verdana"/>
                <a:sym typeface="Verdana"/>
              </a:rPr>
              <a:t>: Classify St. Petersburg's land use and cover with Sentinel-2A imagery and SVM.</a:t>
            </a:r>
            <a:endParaRPr sz="1600">
              <a:solidFill>
                <a:schemeClr val="lt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latin typeface="Verdana"/>
              <a:ea typeface="Verdana"/>
              <a:cs typeface="Verdana"/>
              <a:sym typeface="Verdana"/>
            </a:endParaRPr>
          </a:p>
          <a:p>
            <a:pPr indent="-330200" lvl="0" marL="457200" rtl="0" algn="l">
              <a:lnSpc>
                <a:spcPct val="115000"/>
              </a:lnSpc>
              <a:spcBef>
                <a:spcPts val="0"/>
              </a:spcBef>
              <a:spcAft>
                <a:spcPts val="0"/>
              </a:spcAft>
              <a:buClr>
                <a:schemeClr val="lt1"/>
              </a:buClr>
              <a:buSzPts val="1600"/>
              <a:buFont typeface="Verdana"/>
              <a:buChar char="●"/>
            </a:pPr>
            <a:r>
              <a:rPr lang="en" sz="1600">
                <a:solidFill>
                  <a:srgbClr val="00D9FD"/>
                </a:solidFill>
                <a:latin typeface="Verdana"/>
                <a:ea typeface="Verdana"/>
                <a:cs typeface="Verdana"/>
                <a:sym typeface="Verdana"/>
              </a:rPr>
              <a:t>Methodology</a:t>
            </a:r>
            <a:r>
              <a:rPr lang="en" sz="1600">
                <a:solidFill>
                  <a:schemeClr val="lt1"/>
                </a:solidFill>
                <a:latin typeface="Verdana"/>
                <a:ea typeface="Verdana"/>
                <a:cs typeface="Verdana"/>
                <a:sym typeface="Verdana"/>
              </a:rPr>
              <a:t>: Use ESA data, SNAP preprocessing, and SVM for classification,ArcGIS Desktop Software used.</a:t>
            </a:r>
            <a:endParaRPr sz="1600">
              <a:solidFill>
                <a:schemeClr val="lt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latin typeface="Verdana"/>
              <a:ea typeface="Verdana"/>
              <a:cs typeface="Verdana"/>
              <a:sym typeface="Verdana"/>
            </a:endParaRPr>
          </a:p>
          <a:p>
            <a:pPr indent="-330200" lvl="0" marL="457200" rtl="0" algn="l">
              <a:lnSpc>
                <a:spcPct val="115000"/>
              </a:lnSpc>
              <a:spcBef>
                <a:spcPts val="0"/>
              </a:spcBef>
              <a:spcAft>
                <a:spcPts val="0"/>
              </a:spcAft>
              <a:buClr>
                <a:schemeClr val="lt1"/>
              </a:buClr>
              <a:buSzPts val="1600"/>
              <a:buFont typeface="Verdana"/>
              <a:buChar char="●"/>
            </a:pPr>
            <a:r>
              <a:rPr lang="en" sz="1600">
                <a:solidFill>
                  <a:srgbClr val="00D9FD"/>
                </a:solidFill>
                <a:latin typeface="Verdana"/>
                <a:ea typeface="Verdana"/>
                <a:cs typeface="Verdana"/>
                <a:sym typeface="Verdana"/>
              </a:rPr>
              <a:t>Findings</a:t>
            </a:r>
            <a:r>
              <a:rPr lang="en" sz="1600">
                <a:solidFill>
                  <a:schemeClr val="lt1"/>
                </a:solidFill>
                <a:latin typeface="Verdana"/>
                <a:ea typeface="Verdana"/>
                <a:cs typeface="Verdana"/>
                <a:sym typeface="Verdana"/>
              </a:rPr>
              <a:t>: Achieve 83.64% accuracy, proving Sentinel-2A and SVM's effectiveness.</a:t>
            </a:r>
            <a:endParaRPr sz="1600">
              <a:solidFill>
                <a:schemeClr val="lt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latin typeface="Verdana"/>
              <a:ea typeface="Verdana"/>
              <a:cs typeface="Verdana"/>
              <a:sym typeface="Verdana"/>
            </a:endParaRPr>
          </a:p>
          <a:p>
            <a:pPr indent="-330200" lvl="0" marL="457200" rtl="0" algn="l">
              <a:lnSpc>
                <a:spcPct val="115000"/>
              </a:lnSpc>
              <a:spcBef>
                <a:spcPts val="0"/>
              </a:spcBef>
              <a:spcAft>
                <a:spcPts val="0"/>
              </a:spcAft>
              <a:buClr>
                <a:schemeClr val="lt1"/>
              </a:buClr>
              <a:buSzPts val="1600"/>
              <a:buFont typeface="Verdana"/>
              <a:buChar char="●"/>
            </a:pPr>
            <a:r>
              <a:rPr lang="en" sz="1600">
                <a:solidFill>
                  <a:srgbClr val="00D9FD"/>
                </a:solidFill>
                <a:latin typeface="Verdana"/>
                <a:ea typeface="Verdana"/>
                <a:cs typeface="Verdana"/>
                <a:sym typeface="Verdana"/>
              </a:rPr>
              <a:t>Significance</a:t>
            </a:r>
            <a:r>
              <a:rPr lang="en" sz="1600">
                <a:solidFill>
                  <a:schemeClr val="lt1"/>
                </a:solidFill>
                <a:latin typeface="Verdana"/>
                <a:ea typeface="Verdana"/>
                <a:cs typeface="Verdana"/>
                <a:sym typeface="Verdana"/>
              </a:rPr>
              <a:t>: Highlights Sentinel-2A's value for precise urban mapping.</a:t>
            </a:r>
            <a:endParaRPr sz="1600">
              <a:solidFill>
                <a:schemeClr val="lt1"/>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latin typeface="Verdana"/>
              <a:ea typeface="Verdana"/>
              <a:cs typeface="Verdana"/>
              <a:sym typeface="Verdana"/>
            </a:endParaRPr>
          </a:p>
          <a:p>
            <a:pPr indent="-330200" lvl="0" marL="457200" rtl="0" algn="l">
              <a:lnSpc>
                <a:spcPct val="115000"/>
              </a:lnSpc>
              <a:spcBef>
                <a:spcPts val="0"/>
              </a:spcBef>
              <a:spcAft>
                <a:spcPts val="0"/>
              </a:spcAft>
              <a:buClr>
                <a:schemeClr val="lt1"/>
              </a:buClr>
              <a:buSzPts val="1600"/>
              <a:buFont typeface="Verdana"/>
              <a:buChar char="●"/>
            </a:pPr>
            <a:r>
              <a:rPr lang="en" sz="1600">
                <a:solidFill>
                  <a:srgbClr val="00D9FD"/>
                </a:solidFill>
                <a:latin typeface="Verdana"/>
                <a:ea typeface="Verdana"/>
                <a:cs typeface="Verdana"/>
                <a:sym typeface="Verdana"/>
              </a:rPr>
              <a:t>Recommendations</a:t>
            </a:r>
            <a:r>
              <a:rPr lang="en" sz="1600">
                <a:solidFill>
                  <a:schemeClr val="lt1"/>
                </a:solidFill>
                <a:latin typeface="Verdana"/>
                <a:ea typeface="Verdana"/>
                <a:cs typeface="Verdana"/>
                <a:sym typeface="Verdana"/>
              </a:rPr>
              <a:t>: Further refine algorithms and data integration for improved mapping.</a:t>
            </a:r>
            <a:endParaRPr sz="1600">
              <a:solidFill>
                <a:schemeClr val="lt1"/>
              </a:solidFill>
              <a:latin typeface="Verdana"/>
              <a:ea typeface="Verdana"/>
              <a:cs typeface="Verdana"/>
              <a:sym typeface="Verdana"/>
            </a:endParaRPr>
          </a:p>
          <a:p>
            <a:pPr indent="0" lvl="0" marL="0" rtl="0" algn="l">
              <a:lnSpc>
                <a:spcPct val="115000"/>
              </a:lnSpc>
              <a:spcBef>
                <a:spcPts val="0"/>
              </a:spcBef>
              <a:spcAft>
                <a:spcPts val="0"/>
              </a:spcAft>
              <a:buSzPts val="3613"/>
              <a:buNone/>
            </a:pPr>
            <a:r>
              <a:t/>
            </a:r>
            <a:endParaRPr sz="1600">
              <a:solidFill>
                <a:schemeClr val="lt1"/>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60" name="Shape 160"/>
        <p:cNvGrpSpPr/>
        <p:nvPr/>
      </p:nvGrpSpPr>
      <p:grpSpPr>
        <a:xfrm>
          <a:off x="0" y="0"/>
          <a:ext cx="0" cy="0"/>
          <a:chOff x="0" y="0"/>
          <a:chExt cx="0" cy="0"/>
        </a:xfrm>
      </p:grpSpPr>
      <p:sp>
        <p:nvSpPr>
          <p:cNvPr id="161" name="Google Shape;161;p19"/>
          <p:cNvSpPr txBox="1"/>
          <p:nvPr>
            <p:ph type="ctrTitle"/>
          </p:nvPr>
        </p:nvSpPr>
        <p:spPr>
          <a:xfrm>
            <a:off x="442250" y="186100"/>
            <a:ext cx="7707600" cy="4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200"/>
              <a:buNone/>
            </a:pPr>
            <a:r>
              <a:rPr b="1" lang="en" sz="3000">
                <a:solidFill>
                  <a:srgbClr val="00D9FD"/>
                </a:solidFill>
              </a:rPr>
              <a:t>Literature Review</a:t>
            </a:r>
            <a:endParaRPr b="1" sz="3000">
              <a:solidFill>
                <a:srgbClr val="00D9FD"/>
              </a:solidFill>
            </a:endParaRPr>
          </a:p>
        </p:txBody>
      </p:sp>
      <p:sp>
        <p:nvSpPr>
          <p:cNvPr id="162" name="Google Shape;162;p19"/>
          <p:cNvSpPr txBox="1"/>
          <p:nvPr>
            <p:ph idx="1" type="subTitle"/>
          </p:nvPr>
        </p:nvSpPr>
        <p:spPr>
          <a:xfrm>
            <a:off x="306900" y="728275"/>
            <a:ext cx="8530200" cy="4325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3613"/>
              <a:buNone/>
            </a:pPr>
            <a:r>
              <a:rPr b="1" lang="en" sz="1600" u="sng">
                <a:solidFill>
                  <a:srgbClr val="00D9FD"/>
                </a:solidFill>
                <a:hlinkClick r:id="rId3">
                  <a:extLst>
                    <a:ext uri="{A12FA001-AC4F-418D-AE19-62706E023703}">
                      <ahyp:hlinkClr val="tx"/>
                    </a:ext>
                  </a:extLst>
                </a:hlinkClick>
              </a:rPr>
              <a:t>Classification by using Sentinel-2 Images: A case study in the city of Rome</a:t>
            </a:r>
            <a:endParaRPr b="1" sz="1600">
              <a:solidFill>
                <a:srgbClr val="00D9FD"/>
              </a:solidFill>
            </a:endParaRPr>
          </a:p>
          <a:p>
            <a:pPr indent="0" lvl="0" marL="0" rtl="0" algn="l">
              <a:spcBef>
                <a:spcPts val="0"/>
              </a:spcBef>
              <a:spcAft>
                <a:spcPts val="0"/>
              </a:spcAft>
              <a:buSzPts val="1100"/>
              <a:buNone/>
            </a:pPr>
            <a:r>
              <a:t/>
            </a:r>
            <a:endParaRPr b="1" sz="1600">
              <a:solidFill>
                <a:schemeClr val="lt1"/>
              </a:solidFill>
            </a:endParaRPr>
          </a:p>
          <a:p>
            <a:pPr indent="-330200" lvl="0" marL="457200" rtl="0" algn="l">
              <a:spcBef>
                <a:spcPts val="0"/>
              </a:spcBef>
              <a:spcAft>
                <a:spcPts val="0"/>
              </a:spcAft>
              <a:buClr>
                <a:schemeClr val="lt1"/>
              </a:buClr>
              <a:buSzPts val="1600"/>
              <a:buChar char="●"/>
            </a:pPr>
            <a:r>
              <a:rPr lang="en" sz="1600">
                <a:solidFill>
                  <a:srgbClr val="00D9FD"/>
                </a:solidFill>
              </a:rPr>
              <a:t>Objective</a:t>
            </a:r>
            <a:r>
              <a:rPr lang="en" sz="1600">
                <a:solidFill>
                  <a:schemeClr val="lt1"/>
                </a:solidFill>
              </a:rPr>
              <a:t>: Improve land cover classification accuracy in Rome using Sentinel-2 images.</a:t>
            </a:r>
            <a:endParaRPr sz="1600">
              <a:solidFill>
                <a:schemeClr val="lt1"/>
              </a:solidFill>
            </a:endParaRPr>
          </a:p>
          <a:p>
            <a:pPr indent="0" lvl="0" marL="0" rtl="0" algn="l">
              <a:spcBef>
                <a:spcPts val="0"/>
              </a:spcBef>
              <a:spcAft>
                <a:spcPts val="0"/>
              </a:spcAft>
              <a:buClr>
                <a:schemeClr val="dk1"/>
              </a:buClr>
              <a:buSzPts val="1100"/>
              <a:buFont typeface="Arial"/>
              <a:buNone/>
            </a:pPr>
            <a:r>
              <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rgbClr val="00D9FD"/>
                </a:solidFill>
              </a:rPr>
              <a:t>Methodology</a:t>
            </a:r>
            <a:r>
              <a:rPr lang="en" sz="1600">
                <a:solidFill>
                  <a:schemeClr val="lt1"/>
                </a:solidFill>
              </a:rPr>
              <a:t>: Employ MLE and SVM algorithms to classify urban, forest, water, agriculture, and empty land.</a:t>
            </a:r>
            <a:endParaRPr sz="1600">
              <a:solidFill>
                <a:schemeClr val="lt1"/>
              </a:solidFill>
            </a:endParaRPr>
          </a:p>
          <a:p>
            <a:pPr indent="0" lvl="0" marL="0" rtl="0" algn="l">
              <a:spcBef>
                <a:spcPts val="0"/>
              </a:spcBef>
              <a:spcAft>
                <a:spcPts val="0"/>
              </a:spcAft>
              <a:buClr>
                <a:schemeClr val="dk1"/>
              </a:buClr>
              <a:buSzPts val="1100"/>
              <a:buFont typeface="Arial"/>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rgbClr val="00D9FD"/>
                </a:solidFill>
              </a:rPr>
              <a:t>Study </a:t>
            </a:r>
            <a:r>
              <a:rPr lang="en" sz="1600">
                <a:solidFill>
                  <a:schemeClr val="lt1"/>
                </a:solidFill>
              </a:rPr>
              <a:t>Area: Rome, with diverse terrain and distinctive building distribution.</a:t>
            </a:r>
            <a:endParaRPr sz="1600">
              <a:solidFill>
                <a:schemeClr val="lt1"/>
              </a:solidFill>
            </a:endParaRPr>
          </a:p>
          <a:p>
            <a:pPr indent="0" lvl="0" marL="0" rtl="0" algn="l">
              <a:spcBef>
                <a:spcPts val="0"/>
              </a:spcBef>
              <a:spcAft>
                <a:spcPts val="0"/>
              </a:spcAft>
              <a:buClr>
                <a:schemeClr val="dk1"/>
              </a:buClr>
              <a:buSzPts val="1100"/>
              <a:buFont typeface="Arial"/>
              <a:buNone/>
            </a:pPr>
            <a:r>
              <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rgbClr val="00D9FD"/>
                </a:solidFill>
              </a:rPr>
              <a:t>Results</a:t>
            </a:r>
            <a:r>
              <a:rPr lang="en" sz="1600">
                <a:solidFill>
                  <a:schemeClr val="lt1"/>
                </a:solidFill>
              </a:rPr>
              <a:t>: Accuracy :</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 sz="1600">
                <a:solidFill>
                  <a:schemeClr val="lt1"/>
                </a:solidFill>
              </a:rPr>
              <a:t>MLE : 92.7%</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 sz="1600">
                <a:solidFill>
                  <a:schemeClr val="lt1"/>
                </a:solidFill>
              </a:rPr>
              <a:t>SVM : 85.25%</a:t>
            </a:r>
            <a:endParaRPr sz="1600">
              <a:solidFill>
                <a:schemeClr val="lt1"/>
              </a:solidFill>
            </a:endParaRPr>
          </a:p>
          <a:p>
            <a:pPr indent="0" lvl="0" marL="0" rtl="0" algn="l">
              <a:spcBef>
                <a:spcPts val="0"/>
              </a:spcBef>
              <a:spcAft>
                <a:spcPts val="0"/>
              </a:spcAft>
              <a:buClr>
                <a:schemeClr val="dk1"/>
              </a:buClr>
              <a:buSzPts val="1100"/>
              <a:buFont typeface="Arial"/>
              <a:buNone/>
            </a:pPr>
            <a:r>
              <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rgbClr val="00D9FD"/>
                </a:solidFill>
              </a:rPr>
              <a:t>Implications</a:t>
            </a:r>
            <a:r>
              <a:rPr lang="en" sz="1600">
                <a:solidFill>
                  <a:schemeClr val="lt1"/>
                </a:solidFill>
              </a:rPr>
              <a:t>: Accurate land cover mapping crucial for environmental planning and management.</a:t>
            </a:r>
            <a:endParaRPr sz="1600">
              <a:solidFill>
                <a:schemeClr val="lt1"/>
              </a:solidFill>
            </a:endParaRPr>
          </a:p>
          <a:p>
            <a:pPr indent="0" lvl="0" marL="0" rtl="0" algn="l">
              <a:spcBef>
                <a:spcPts val="0"/>
              </a:spcBef>
              <a:spcAft>
                <a:spcPts val="0"/>
              </a:spcAft>
              <a:buClr>
                <a:schemeClr val="dk1"/>
              </a:buClr>
              <a:buSzPts val="1100"/>
              <a:buFont typeface="Arial"/>
              <a:buNone/>
            </a:pPr>
            <a:r>
              <a:t/>
            </a:r>
            <a:endParaRPr sz="1600">
              <a:solidFill>
                <a:schemeClr val="lt1"/>
              </a:solidFill>
            </a:endParaRPr>
          </a:p>
          <a:p>
            <a:pPr indent="0" lvl="0" marL="0" rtl="0" algn="l">
              <a:lnSpc>
                <a:spcPct val="100000"/>
              </a:lnSpc>
              <a:spcBef>
                <a:spcPts val="0"/>
              </a:spcBef>
              <a:spcAft>
                <a:spcPts val="0"/>
              </a:spcAft>
              <a:buSzPts val="3613"/>
              <a:buNone/>
            </a:pPr>
            <a:r>
              <a:t/>
            </a:r>
            <a:endParaRPr sz="1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66" name="Shape 166"/>
        <p:cNvGrpSpPr/>
        <p:nvPr/>
      </p:nvGrpSpPr>
      <p:grpSpPr>
        <a:xfrm>
          <a:off x="0" y="0"/>
          <a:ext cx="0" cy="0"/>
          <a:chOff x="0" y="0"/>
          <a:chExt cx="0" cy="0"/>
        </a:xfrm>
      </p:grpSpPr>
      <p:sp>
        <p:nvSpPr>
          <p:cNvPr id="167" name="Google Shape;167;p20"/>
          <p:cNvSpPr txBox="1"/>
          <p:nvPr>
            <p:ph type="ctrTitle"/>
          </p:nvPr>
        </p:nvSpPr>
        <p:spPr>
          <a:xfrm>
            <a:off x="442250" y="186100"/>
            <a:ext cx="7707600" cy="4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200"/>
              <a:buNone/>
            </a:pPr>
            <a:r>
              <a:rPr b="1" lang="en" sz="3000">
                <a:solidFill>
                  <a:srgbClr val="00D9FD"/>
                </a:solidFill>
              </a:rPr>
              <a:t>Literature Review</a:t>
            </a:r>
            <a:endParaRPr b="1" sz="3000">
              <a:solidFill>
                <a:srgbClr val="00D9FD"/>
              </a:solidFill>
            </a:endParaRPr>
          </a:p>
        </p:txBody>
      </p:sp>
      <p:sp>
        <p:nvSpPr>
          <p:cNvPr id="168" name="Google Shape;168;p20"/>
          <p:cNvSpPr txBox="1"/>
          <p:nvPr>
            <p:ph idx="1" type="subTitle"/>
          </p:nvPr>
        </p:nvSpPr>
        <p:spPr>
          <a:xfrm>
            <a:off x="306900" y="728275"/>
            <a:ext cx="8530200" cy="4325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225812"/>
              <a:buNone/>
            </a:pPr>
            <a:r>
              <a:rPr b="1" lang="en" sz="1600" u="sng">
                <a:solidFill>
                  <a:schemeClr val="hlink"/>
                </a:solidFill>
                <a:hlinkClick r:id="rId3"/>
              </a:rPr>
              <a:t>Mapping impervious surface area increase and urban pluvial flooding using Sentinel Application Platform (SNAP) and remote sensing data</a:t>
            </a:r>
            <a:endParaRPr b="1" sz="1600">
              <a:solidFill>
                <a:schemeClr val="lt1"/>
              </a:solidFill>
            </a:endParaRPr>
          </a:p>
          <a:p>
            <a:pPr indent="0" lvl="0" marL="0" rtl="0" algn="l">
              <a:spcBef>
                <a:spcPts val="0"/>
              </a:spcBef>
              <a:spcAft>
                <a:spcPts val="0"/>
              </a:spcAft>
              <a:buSzPct val="68750"/>
              <a:buNone/>
            </a:pPr>
            <a:r>
              <a:t/>
            </a:r>
            <a:endParaRPr b="1"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a:p>
            <a:pPr indent="-314960" lvl="0" marL="457200" rtl="0" algn="l">
              <a:lnSpc>
                <a:spcPct val="115000"/>
              </a:lnSpc>
              <a:spcBef>
                <a:spcPts val="0"/>
              </a:spcBef>
              <a:spcAft>
                <a:spcPts val="0"/>
              </a:spcAft>
              <a:buClr>
                <a:schemeClr val="lt1"/>
              </a:buClr>
              <a:buSzPct val="100000"/>
              <a:buChar char="●"/>
            </a:pPr>
            <a:r>
              <a:rPr lang="en" sz="1600">
                <a:solidFill>
                  <a:srgbClr val="69E781"/>
                </a:solidFill>
              </a:rPr>
              <a:t>Objective</a:t>
            </a:r>
            <a:r>
              <a:rPr lang="en" sz="1600">
                <a:solidFill>
                  <a:schemeClr val="lt1"/>
                </a:solidFill>
              </a:rPr>
              <a:t>: To map impervious surface area growth in major Pakistani cities and assess its impact on urban pluvial flooding.</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a:p>
            <a:pPr indent="-314960" lvl="0" marL="457200" rtl="0" algn="l">
              <a:lnSpc>
                <a:spcPct val="115000"/>
              </a:lnSpc>
              <a:spcBef>
                <a:spcPts val="0"/>
              </a:spcBef>
              <a:spcAft>
                <a:spcPts val="0"/>
              </a:spcAft>
              <a:buClr>
                <a:schemeClr val="lt1"/>
              </a:buClr>
              <a:buSzPct val="100000"/>
              <a:buChar char="●"/>
            </a:pPr>
            <a:r>
              <a:rPr lang="en" sz="1600">
                <a:solidFill>
                  <a:srgbClr val="69E781"/>
                </a:solidFill>
              </a:rPr>
              <a:t>Methodology</a:t>
            </a:r>
            <a:r>
              <a:rPr lang="en" sz="1600">
                <a:solidFill>
                  <a:schemeClr val="lt1"/>
                </a:solidFill>
              </a:rPr>
              <a:t>: Utilized GISAI on Google Earth Engine for impervious surface mapping and Sentinel-1 GRD data for urban flood extent detection.</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a:p>
            <a:pPr indent="-314960" lvl="0" marL="457200" rtl="0" algn="l">
              <a:lnSpc>
                <a:spcPct val="115000"/>
              </a:lnSpc>
              <a:spcBef>
                <a:spcPts val="0"/>
              </a:spcBef>
              <a:spcAft>
                <a:spcPts val="0"/>
              </a:spcAft>
              <a:buClr>
                <a:schemeClr val="lt1"/>
              </a:buClr>
              <a:buSzPct val="100000"/>
              <a:buChar char="●"/>
            </a:pPr>
            <a:r>
              <a:rPr lang="en" sz="1600">
                <a:solidFill>
                  <a:srgbClr val="69E781"/>
                </a:solidFill>
              </a:rPr>
              <a:t>Findings</a:t>
            </a:r>
            <a:r>
              <a:rPr lang="en" sz="1600">
                <a:solidFill>
                  <a:schemeClr val="lt1"/>
                </a:solidFill>
              </a:rPr>
              <a:t>: Significant increases in impervious surface area were observed in Islamabad, Lahore, and Karachi, correlating with heightened urban pluvial flooding occurrences.</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a:p>
            <a:pPr indent="-314960" lvl="0" marL="457200" rtl="0" algn="l">
              <a:lnSpc>
                <a:spcPct val="115000"/>
              </a:lnSpc>
              <a:spcBef>
                <a:spcPts val="0"/>
              </a:spcBef>
              <a:spcAft>
                <a:spcPts val="0"/>
              </a:spcAft>
              <a:buClr>
                <a:schemeClr val="lt1"/>
              </a:buClr>
              <a:buSzPct val="100000"/>
              <a:buChar char="●"/>
            </a:pPr>
            <a:r>
              <a:rPr lang="en" sz="1600">
                <a:solidFill>
                  <a:srgbClr val="69E781"/>
                </a:solidFill>
              </a:rPr>
              <a:t>Significance</a:t>
            </a:r>
            <a:r>
              <a:rPr lang="en" sz="1600">
                <a:solidFill>
                  <a:schemeClr val="lt1"/>
                </a:solidFill>
              </a:rPr>
              <a:t>: Provides crucial insights into urbanization dynamics and flood vulnerability, aiding urban planning and flood risk management in Pakistani cities.</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a:p>
            <a:pPr indent="-314960" lvl="0" marL="457200" rtl="0" algn="l">
              <a:lnSpc>
                <a:spcPct val="115000"/>
              </a:lnSpc>
              <a:spcBef>
                <a:spcPts val="0"/>
              </a:spcBef>
              <a:spcAft>
                <a:spcPts val="0"/>
              </a:spcAft>
              <a:buClr>
                <a:schemeClr val="lt1"/>
              </a:buClr>
              <a:buSzPct val="100000"/>
              <a:buChar char="●"/>
            </a:pPr>
            <a:r>
              <a:rPr lang="en" sz="1600">
                <a:solidFill>
                  <a:srgbClr val="69E781"/>
                </a:solidFill>
              </a:rPr>
              <a:t>Results</a:t>
            </a:r>
            <a:r>
              <a:rPr lang="en" sz="1600">
                <a:solidFill>
                  <a:schemeClr val="lt1"/>
                </a:solidFill>
              </a:rPr>
              <a:t>:   Overall Accuracy : Lahore: 0.93 Karachi: 0.86 Islamabad: 0.85</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a:p>
            <a:pPr indent="-314960" lvl="0" marL="457200" rtl="0" algn="l">
              <a:lnSpc>
                <a:spcPct val="115000"/>
              </a:lnSpc>
              <a:spcBef>
                <a:spcPts val="0"/>
              </a:spcBef>
              <a:spcAft>
                <a:spcPts val="0"/>
              </a:spcAft>
              <a:buClr>
                <a:schemeClr val="lt1"/>
              </a:buClr>
              <a:buSzPct val="100000"/>
              <a:buChar char="●"/>
            </a:pPr>
            <a:r>
              <a:rPr lang="en" sz="1600">
                <a:solidFill>
                  <a:srgbClr val="69E781"/>
                </a:solidFill>
              </a:rPr>
              <a:t>Recommendations</a:t>
            </a:r>
            <a:r>
              <a:rPr lang="en" sz="1600">
                <a:solidFill>
                  <a:schemeClr val="lt1"/>
                </a:solidFill>
              </a:rPr>
              <a:t>: Implement modeling-based solutions for identifying high-risk flood areas and continuously monitor impervious surface growth using remote sensing for enhanced urban resilience.</a:t>
            </a:r>
            <a:endParaRPr sz="1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72" name="Shape 172"/>
        <p:cNvGrpSpPr/>
        <p:nvPr/>
      </p:nvGrpSpPr>
      <p:grpSpPr>
        <a:xfrm>
          <a:off x="0" y="0"/>
          <a:ext cx="0" cy="0"/>
          <a:chOff x="0" y="0"/>
          <a:chExt cx="0" cy="0"/>
        </a:xfrm>
      </p:grpSpPr>
      <p:sp>
        <p:nvSpPr>
          <p:cNvPr id="173" name="Google Shape;173;p21"/>
          <p:cNvSpPr txBox="1"/>
          <p:nvPr>
            <p:ph type="ctrTitle"/>
          </p:nvPr>
        </p:nvSpPr>
        <p:spPr>
          <a:xfrm>
            <a:off x="442250" y="186100"/>
            <a:ext cx="7707600" cy="4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200"/>
              <a:buNone/>
            </a:pPr>
            <a:r>
              <a:rPr b="1" lang="en" sz="3000">
                <a:solidFill>
                  <a:srgbClr val="00D9FD"/>
                </a:solidFill>
              </a:rPr>
              <a:t>Literature Review</a:t>
            </a:r>
            <a:endParaRPr b="1" sz="3000">
              <a:solidFill>
                <a:srgbClr val="00D9FD"/>
              </a:solidFill>
            </a:endParaRPr>
          </a:p>
        </p:txBody>
      </p:sp>
      <p:sp>
        <p:nvSpPr>
          <p:cNvPr id="174" name="Google Shape;174;p21"/>
          <p:cNvSpPr txBox="1"/>
          <p:nvPr>
            <p:ph idx="1" type="subTitle"/>
          </p:nvPr>
        </p:nvSpPr>
        <p:spPr>
          <a:xfrm>
            <a:off x="306900" y="728275"/>
            <a:ext cx="8530200" cy="4325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13"/>
              <a:buNone/>
            </a:pPr>
            <a:r>
              <a:rPr b="1" lang="en" sz="1600" u="sng">
                <a:solidFill>
                  <a:schemeClr val="hlink"/>
                </a:solidFill>
                <a:hlinkClick r:id="rId3"/>
              </a:rPr>
              <a:t>PIXEL-BASED CLASSIFICATION ANALYSIS OF LAND USE LAND COVER USING SENTINEL-2 AND LANDSAT-8 DATA</a:t>
            </a:r>
            <a:endParaRPr b="1" sz="1600">
              <a:solidFill>
                <a:schemeClr val="lt1"/>
              </a:solidFill>
            </a:endParaRPr>
          </a:p>
          <a:p>
            <a:pPr indent="0" lvl="0" marL="0" rtl="0" algn="l">
              <a:spcBef>
                <a:spcPts val="0"/>
              </a:spcBef>
              <a:spcAft>
                <a:spcPts val="0"/>
              </a:spcAft>
              <a:buSzPts val="1100"/>
              <a:buNone/>
            </a:pPr>
            <a:r>
              <a:t/>
            </a:r>
            <a:endParaRPr b="1"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rgbClr val="00D9FD"/>
                </a:solidFill>
              </a:rPr>
              <a:t>Objective</a:t>
            </a:r>
            <a:r>
              <a:rPr lang="en" sz="1600">
                <a:solidFill>
                  <a:schemeClr val="lt1"/>
                </a:solidFill>
              </a:rPr>
              <a:t>: Compare accuracy of LULC classifications from Sentinel-2 and Landsat-8 in Zonguldak</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rgbClr val="00D9FD"/>
                </a:solidFill>
              </a:rPr>
              <a:t>Methodology</a:t>
            </a:r>
            <a:r>
              <a:rPr lang="en" sz="1600">
                <a:solidFill>
                  <a:schemeClr val="lt1"/>
                </a:solidFill>
              </a:rPr>
              <a:t>: Utilized MLC supervised classification with common bands, assessed accuracy using kappa statistics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rgbClr val="00D9FD"/>
                </a:solidFill>
              </a:rPr>
              <a:t>Findings</a:t>
            </a:r>
            <a:r>
              <a:rPr lang="en" sz="1600">
                <a:solidFill>
                  <a:schemeClr val="lt1"/>
                </a:solidFill>
              </a:rPr>
              <a:t>: Sentinel-2 generally superior, Landsat-8 better in some Sea areas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Significance: Crucial for sustainable land management and urban planning</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rgbClr val="00D9FD"/>
                </a:solidFill>
              </a:rPr>
              <a:t>Results</a:t>
            </a:r>
            <a:r>
              <a:rPr lang="en" sz="1600">
                <a:solidFill>
                  <a:schemeClr val="lt1"/>
                </a:solidFill>
              </a:rPr>
              <a:t>: Sentinel-2: 88.74% accuracy, kappa 0.85; Landsat-8: 83.91% accuracy, kappa 0.78</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rgbClr val="00D9FD"/>
                </a:solidFill>
              </a:rPr>
              <a:t>Recommendations</a:t>
            </a:r>
            <a:r>
              <a:rPr lang="en" sz="1600">
                <a:solidFill>
                  <a:schemeClr val="lt1"/>
                </a:solidFill>
              </a:rPr>
              <a:t>: Explore alternative classification methods, investigate temporal changes using multi-temporal imagery</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3F3F3"/>
      </a:lt1>
      <a:dk2>
        <a:srgbClr val="595959"/>
      </a:dk2>
      <a:lt2>
        <a:srgbClr val="F1E2E2"/>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